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98" r:id="rId5"/>
    <p:sldId id="283" r:id="rId6"/>
    <p:sldId id="305" r:id="rId7"/>
    <p:sldId id="306" r:id="rId8"/>
    <p:sldId id="307" r:id="rId9"/>
    <p:sldId id="308" r:id="rId10"/>
    <p:sldId id="297" r:id="rId11"/>
    <p:sldId id="301" r:id="rId12"/>
    <p:sldId id="284" r:id="rId13"/>
    <p:sldId id="299" r:id="rId14"/>
    <p:sldId id="300" r:id="rId15"/>
    <p:sldId id="292" r:id="rId16"/>
    <p:sldId id="302" r:id="rId17"/>
    <p:sldId id="303" r:id="rId18"/>
    <p:sldId id="304" r:id="rId19"/>
    <p:sldId id="293" r:id="rId20"/>
    <p:sldId id="2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5" autoAdjust="0"/>
  </p:normalViewPr>
  <p:slideViewPr>
    <p:cSldViewPr snapToGrid="0">
      <p:cViewPr varScale="1">
        <p:scale>
          <a:sx n="102" d="100"/>
          <a:sy n="102" d="100"/>
        </p:scale>
        <p:origin x="294" y="108"/>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5/26/2022</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5/26/2022</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pseudociencia.miraheze.org/wiki/Alcoh%C3%B3licos_An%C3%B3nimos" TargetMode="Externa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pseudociencia.miraheze.org/wiki/Alcoh%C3%B3licos_An%C3%B3nimos"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pseudociencia.miraheze.org/wiki/Alcoh%C3%B3licos_An%C3%B3nimo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alkandiskurs.com/en/2017/05/19/an-uphill-battle-for-equality-banja-lukas-lgbtq-community/"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hyperlink" Target="https://pseudociencia.miraheze.org/wiki/Alcoh%C3%B3licos_An%C3%B3nimos" TargetMode="External"/><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pseudociencia.miraheze.org/wiki/Alcoh%C3%B3licos_An%C3%B3nimos"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pseudociencia.miraheze.org/wiki/Alcoh%C3%B3licos_An%C3%B3nimos"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pseudociencia.miraheze.org/wiki/Alcoh%C3%B3licos_An%C3%B3nimo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olicyoptions.irpp.org/2015/09/24/employment-equity-what-the-data-shows/multicultural/" TargetMode="External"/><Relationship Id="rId2"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hyperlink" Target="https://pseudociencia.miraheze.org/wiki/Alcoh%C3%B3licos_An%C3%B3nimos" TargetMode="External"/><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5.svg"/><Relationship Id="rId11" Type="http://schemas.openxmlformats.org/officeDocument/2006/relationships/hyperlink" Target="https://pseudociencia.miraheze.org/wiki/Alcoh%C3%B3licos_An%C3%B3nimos" TargetMode="External"/><Relationship Id="rId5" Type="http://schemas.openxmlformats.org/officeDocument/2006/relationships/image" Target="../media/image14.png"/><Relationship Id="rId10" Type="http://schemas.microsoft.com/office/2007/relationships/hdphoto" Target="../media/hdphoto1.wdp"/><Relationship Id="rId4" Type="http://schemas.openxmlformats.org/officeDocument/2006/relationships/image" Target="../media/image13.sv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pseudociencia.miraheze.org/wiki/Alcoh%C3%B3licos_An%C3%B3nimos" TargetMode="External"/><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s://creativecommons.org/licenses/by-sa/3.0/" TargetMode="External"/><Relationship Id="rId4" Type="http://schemas.openxmlformats.org/officeDocument/2006/relationships/hyperlink" Target="https://01gov.com/ny-deaf-sign-video-cha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calhealthreport.org/2015/07/27/disabled-advocates-rally-for-health/" TargetMode="External"/><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hyperlink" Target="https://pseudociencia.miraheze.org/wiki/Alcoh%C3%B3licos_An%C3%B3nimos" TargetMode="External"/><Relationship Id="rId5" Type="http://schemas.microsoft.com/office/2007/relationships/hdphoto" Target="../media/hdphoto1.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pseudociencia.miraheze.org/wiki/Alcoh%C3%B3licos_An%C3%B3nimos"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pseudociencia.miraheze.org/wiki/Alcoh%C3%B3licos_An%C3%B3nim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a:lstStyle/>
          <a:p>
            <a:r>
              <a:rPr lang="en-US" dirty="0"/>
              <a:t>Accessibilities</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a:lstStyle/>
          <a:p>
            <a:r>
              <a:rPr lang="en-US" dirty="0"/>
              <a:t>Want the hand of AA always to be there…</a:t>
            </a:r>
          </a:p>
        </p:txBody>
      </p:sp>
      <p:pic>
        <p:nvPicPr>
          <p:cNvPr id="5" name="Picture 4" descr="Logo, icon&#10;&#10;Description automatically generated">
            <a:extLst>
              <a:ext uri="{FF2B5EF4-FFF2-40B4-BE49-F238E27FC236}">
                <a16:creationId xmlns:a16="http://schemas.microsoft.com/office/drawing/2014/main" id="{81F060FC-04CA-9B9B-EE92-FD2789F0BA0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837473B0-CC2E-450A-ABE3-18F120FF3D39}">
                <a1611:picAttrSrcUrl xmlns:a1611="http://schemas.microsoft.com/office/drawing/2016/11/main" r:id="rId5"/>
              </a:ext>
            </a:extLst>
          </a:blip>
          <a:stretch>
            <a:fillRect/>
          </a:stretch>
        </p:blipFill>
        <p:spPr>
          <a:xfrm>
            <a:off x="10500294" y="3717709"/>
            <a:ext cx="972000" cy="924251"/>
          </a:xfrm>
          <a:prstGeom prst="ellipse">
            <a:avLst/>
          </a:prstGeom>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Accessibilities of Alcoholics Anonymous (Continued)</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339513" cy="583630"/>
          </a:xfrm>
        </p:spPr>
        <p:txBody>
          <a:bodyPr/>
          <a:lstStyle/>
          <a:p>
            <a:r>
              <a:rPr lang="en-US" dirty="0"/>
              <a:t>There are various special needs associated with access to Alcoholics Anonymous (i.e., availability of resources [websites, literature, communication methods, sponsorship], general service, service structure, meetings, events)</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Language Barriers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899232"/>
          </a:xfrm>
        </p:spPr>
        <p:txBody>
          <a:bodyPr/>
          <a:lstStyle/>
          <a:p>
            <a:r>
              <a:rPr lang="en-US" dirty="0"/>
              <a:t>Access to services in languages other than English</a:t>
            </a:r>
          </a:p>
          <a:p>
            <a:pPr marL="0" indent="0">
              <a:buNone/>
            </a:pPr>
            <a:endParaRPr lang="en-US" dirty="0"/>
          </a:p>
          <a:p>
            <a:pPr lvl="1"/>
            <a:r>
              <a:rPr lang="en-US" dirty="0"/>
              <a:t>There may be a lack of availability of literature and other communications</a:t>
            </a:r>
          </a:p>
          <a:p>
            <a:pPr lvl="1"/>
            <a:r>
              <a:rPr lang="en-US" dirty="0"/>
              <a:t>Understanding that a language barrier could further isolate the still suffering alcoholic</a:t>
            </a:r>
          </a:p>
          <a:p>
            <a:pPr lvl="1"/>
            <a:r>
              <a:rPr lang="en-US" dirty="0"/>
              <a:t>A suffering alcoholic may not know how to speak with another alcoholic in their common language. </a:t>
            </a:r>
          </a:p>
          <a:p>
            <a:pPr marL="266700" lvl="1" indent="0">
              <a:buNone/>
            </a:pPr>
            <a:endParaRPr lang="en-US" dirty="0"/>
          </a:p>
          <a:p>
            <a:pPr lvl="1"/>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Culture/Ethnicity</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47459"/>
            <a:ext cx="5472113" cy="2696262"/>
          </a:xfrm>
        </p:spPr>
        <p:txBody>
          <a:bodyPr/>
          <a:lstStyle/>
          <a:p>
            <a:r>
              <a:rPr lang="en-US" dirty="0"/>
              <a:t>Sensitivity to religious or other considerations that add challenges to recovery</a:t>
            </a:r>
          </a:p>
          <a:p>
            <a:endParaRPr lang="en-US" dirty="0"/>
          </a:p>
          <a:p>
            <a:pPr lvl="1"/>
            <a:r>
              <a:rPr lang="en-US" dirty="0"/>
              <a:t>Alcoholism is a disease that affects all communities.  </a:t>
            </a:r>
          </a:p>
          <a:p>
            <a:pPr lvl="1"/>
            <a:r>
              <a:rPr lang="en-US" dirty="0"/>
              <a:t>Religious values that result in ostracism of the alcoholic within their community. </a:t>
            </a:r>
          </a:p>
          <a:p>
            <a:pPr marL="266700" lvl="1" indent="0">
              <a:buNone/>
            </a:pPr>
            <a:endParaRPr lang="en-US" dirty="0"/>
          </a:p>
          <a:p>
            <a:pPr lvl="1"/>
            <a:endParaRPr lang="en-US" dirty="0"/>
          </a:p>
          <a:p>
            <a:pPr lvl="1"/>
            <a:endParaRPr lang="en-US" dirty="0"/>
          </a:p>
          <a:p>
            <a:pPr lvl="1"/>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10</a:t>
            </a:fld>
            <a:endParaRPr lang="en-US" dirty="0"/>
          </a:p>
        </p:txBody>
      </p:sp>
      <p:grpSp>
        <p:nvGrpSpPr>
          <p:cNvPr id="16" name="Group 15">
            <a:extLst>
              <a:ext uri="{FF2B5EF4-FFF2-40B4-BE49-F238E27FC236}">
                <a16:creationId xmlns:a16="http://schemas.microsoft.com/office/drawing/2014/main" id="{62080DFB-157D-9050-38A0-0E8AC2DD2B12}"/>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7" name="Rectangle 16">
              <a:extLst>
                <a:ext uri="{FF2B5EF4-FFF2-40B4-BE49-F238E27FC236}">
                  <a16:creationId xmlns:a16="http://schemas.microsoft.com/office/drawing/2014/main" id="{F6C145E1-CBA6-F66B-8A4E-047CD81F5C7E}"/>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Logo, icon&#10;&#10;Description automatically generated">
              <a:extLst>
                <a:ext uri="{FF2B5EF4-FFF2-40B4-BE49-F238E27FC236}">
                  <a16:creationId xmlns:a16="http://schemas.microsoft.com/office/drawing/2014/main" id="{AC1CB328-2172-E0AD-C45D-F9812251209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837473B0-CC2E-450A-ABE3-18F120FF3D39}">
                  <a1611:picAttrSrcUrl xmlns:a1611="http://schemas.microsoft.com/office/drawing/2016/11/main" r:id="rId4"/>
                </a:ext>
              </a:extLst>
            </a:blip>
            <a:stretch>
              <a:fillRect/>
            </a:stretch>
          </p:blipFill>
          <p:spPr>
            <a:xfrm>
              <a:off x="10554294" y="5994804"/>
              <a:ext cx="792000" cy="753093"/>
            </a:xfrm>
            <a:prstGeom prst="ellipse">
              <a:avLst/>
            </a:prstGeom>
          </p:spPr>
        </p:pic>
      </p:grpSp>
    </p:spTree>
    <p:extLst>
      <p:ext uri="{BB962C8B-B14F-4D97-AF65-F5344CB8AC3E}">
        <p14:creationId xmlns:p14="http://schemas.microsoft.com/office/powerpoint/2010/main" val="100429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Accessibilities of Alcoholics Anonymous (Continued)</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339513" cy="583630"/>
          </a:xfrm>
        </p:spPr>
        <p:txBody>
          <a:bodyPr/>
          <a:lstStyle/>
          <a:p>
            <a:r>
              <a:rPr lang="en-US" dirty="0"/>
              <a:t>There are various special needs associated with access to Alcoholics Anonymous (i.e., availability of resources [websites, literature, communication methods, sponsorship], general service, service structure, meetings, events)</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Sexual/Gender Orientation</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194694"/>
          </a:xfrm>
        </p:spPr>
        <p:txBody>
          <a:bodyPr/>
          <a:lstStyle/>
          <a:p>
            <a:r>
              <a:rPr lang="en-US" dirty="0"/>
              <a:t>Ability to receive service from individuals with shared experience</a:t>
            </a:r>
          </a:p>
          <a:p>
            <a:pPr marL="0" indent="0">
              <a:buNone/>
            </a:pPr>
            <a:endParaRPr lang="en-US" dirty="0"/>
          </a:p>
          <a:p>
            <a:pPr lvl="1"/>
            <a:r>
              <a:rPr lang="en-US" dirty="0"/>
              <a:t>Aim to avoid inducing shame or fear of honesty in meetings; our rooms are welcome to all alcoholics.</a:t>
            </a:r>
          </a:p>
          <a:p>
            <a:pPr lvl="1"/>
            <a:r>
              <a:rPr lang="en-US" dirty="0"/>
              <a:t>Build a community that embodies acceptance and inclusion</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Socioeconomic Status</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47459"/>
            <a:ext cx="5472113" cy="2836799"/>
          </a:xfrm>
        </p:spPr>
        <p:txBody>
          <a:bodyPr/>
          <a:lstStyle/>
          <a:p>
            <a:r>
              <a:rPr lang="en-US" dirty="0"/>
              <a:t>Access to education and similar social services can impact reading level, self-support, self-worth</a:t>
            </a:r>
          </a:p>
          <a:p>
            <a:endParaRPr lang="en-US" dirty="0"/>
          </a:p>
          <a:p>
            <a:pPr lvl="1"/>
            <a:r>
              <a:rPr lang="en-US" dirty="0"/>
              <a:t>Awareness that not all members are able to read, or to read and comprehend our literature. </a:t>
            </a:r>
          </a:p>
          <a:p>
            <a:pPr lvl="1"/>
            <a:r>
              <a:rPr lang="en-US" dirty="0"/>
              <a:t>Some do not have the means to get to a meeting.</a:t>
            </a:r>
          </a:p>
          <a:p>
            <a:pPr lvl="1"/>
            <a:r>
              <a:rPr lang="en-US" dirty="0"/>
              <a:t>AA is a program of shared experience and action; participation need not be limited by education or income.</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11</a:t>
            </a:fld>
            <a:endParaRPr lang="en-US" dirty="0"/>
          </a:p>
        </p:txBody>
      </p:sp>
      <p:grpSp>
        <p:nvGrpSpPr>
          <p:cNvPr id="16" name="Group 15">
            <a:extLst>
              <a:ext uri="{FF2B5EF4-FFF2-40B4-BE49-F238E27FC236}">
                <a16:creationId xmlns:a16="http://schemas.microsoft.com/office/drawing/2014/main" id="{62080DFB-157D-9050-38A0-0E8AC2DD2B12}"/>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7" name="Rectangle 16">
              <a:extLst>
                <a:ext uri="{FF2B5EF4-FFF2-40B4-BE49-F238E27FC236}">
                  <a16:creationId xmlns:a16="http://schemas.microsoft.com/office/drawing/2014/main" id="{F6C145E1-CBA6-F66B-8A4E-047CD81F5C7E}"/>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Logo, icon&#10;&#10;Description automatically generated">
              <a:extLst>
                <a:ext uri="{FF2B5EF4-FFF2-40B4-BE49-F238E27FC236}">
                  <a16:creationId xmlns:a16="http://schemas.microsoft.com/office/drawing/2014/main" id="{AC1CB328-2172-E0AD-C45D-F9812251209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837473B0-CC2E-450A-ABE3-18F120FF3D39}">
                  <a1611:picAttrSrcUrl xmlns:a1611="http://schemas.microsoft.com/office/drawing/2016/11/main" r:id="rId4"/>
                </a:ext>
              </a:extLst>
            </a:blip>
            <a:stretch>
              <a:fillRect/>
            </a:stretch>
          </p:blipFill>
          <p:spPr>
            <a:xfrm>
              <a:off x="10554294" y="5994804"/>
              <a:ext cx="792000" cy="753093"/>
            </a:xfrm>
            <a:prstGeom prst="ellipse">
              <a:avLst/>
            </a:prstGeom>
          </p:spPr>
        </p:pic>
      </p:grpSp>
    </p:spTree>
    <p:extLst>
      <p:ext uri="{BB962C8B-B14F-4D97-AF65-F5344CB8AC3E}">
        <p14:creationId xmlns:p14="http://schemas.microsoft.com/office/powerpoint/2010/main" val="129229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E7ADBC3-DECA-9F4C-9289-9E43C727592F}"/>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extLst>
              <a:ext uri="{837473B0-CC2E-450A-ABE3-18F120FF3D39}">
                <a1611:picAttrSrcUrl xmlns:a1611="http://schemas.microsoft.com/office/drawing/2016/11/main" r:id="rId3"/>
              </a:ext>
            </a:extLst>
          </a:blip>
          <a:srcRect l="10906" r="9172"/>
          <a:stretch/>
        </p:blipFill>
        <p:spPr>
          <a:xfrm>
            <a:off x="0" y="0"/>
            <a:ext cx="9753600" cy="6861400"/>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p:txBody>
          <a:bodyPr/>
          <a:lstStyle/>
          <a:p>
            <a:r>
              <a:rPr lang="en-US" dirty="0"/>
              <a:t>Initiatives</a:t>
            </a:r>
            <a:br>
              <a:rPr lang="en-US" dirty="0"/>
            </a:br>
            <a:r>
              <a:rPr lang="en-US" dirty="0"/>
              <a:t>2022</a:t>
            </a:r>
          </a:p>
        </p:txBody>
      </p:sp>
      <p:sp>
        <p:nvSpPr>
          <p:cNvPr id="14" name="Text Placeholder 13">
            <a:extLst>
              <a:ext uri="{FF2B5EF4-FFF2-40B4-BE49-F238E27FC236}">
                <a16:creationId xmlns:a16="http://schemas.microsoft.com/office/drawing/2014/main" id="{F278402B-CA7D-4F5B-B3FA-ED74AB3CFB6C}"/>
              </a:ext>
            </a:extLst>
          </p:cNvPr>
          <p:cNvSpPr>
            <a:spLocks noGrp="1"/>
          </p:cNvSpPr>
          <p:nvPr>
            <p:ph type="body" sz="quarter" idx="13"/>
          </p:nvPr>
        </p:nvSpPr>
        <p:spPr/>
        <p:txBody>
          <a:bodyPr/>
          <a:lstStyle/>
          <a:p>
            <a:r>
              <a:rPr lang="en-US" dirty="0"/>
              <a:t>What are the special needs of alcoholics in the GTA? </a:t>
            </a:r>
          </a:p>
        </p:txBody>
      </p:sp>
      <p:sp>
        <p:nvSpPr>
          <p:cNvPr id="5" name="Slide Number Placeholder 4">
            <a:extLst>
              <a:ext uri="{FF2B5EF4-FFF2-40B4-BE49-F238E27FC236}">
                <a16:creationId xmlns:a16="http://schemas.microsoft.com/office/drawing/2014/main" id="{BDD5A594-D852-43BB-B591-E9D9027253BD}"/>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12</a:t>
            </a:fld>
            <a:endParaRPr lang="en-US" dirty="0"/>
          </a:p>
        </p:txBody>
      </p:sp>
      <p:grpSp>
        <p:nvGrpSpPr>
          <p:cNvPr id="9" name="Group 8">
            <a:extLst>
              <a:ext uri="{FF2B5EF4-FFF2-40B4-BE49-F238E27FC236}">
                <a16:creationId xmlns:a16="http://schemas.microsoft.com/office/drawing/2014/main" id="{ECB5472D-7516-770B-D4A3-7B1F7DD6083C}"/>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0" name="Rectangle 9">
              <a:extLst>
                <a:ext uri="{FF2B5EF4-FFF2-40B4-BE49-F238E27FC236}">
                  <a16:creationId xmlns:a16="http://schemas.microsoft.com/office/drawing/2014/main" id="{D71EE709-53F0-6600-8580-7029709BCCA4}"/>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descr="Logo, icon&#10;&#10;Description automatically generated">
              <a:extLst>
                <a:ext uri="{FF2B5EF4-FFF2-40B4-BE49-F238E27FC236}">
                  <a16:creationId xmlns:a16="http://schemas.microsoft.com/office/drawing/2014/main" id="{CD784899-D2E1-02B8-18F9-F9D2D25051A0}"/>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Texturizer/>
                      </a14:imgEffect>
                    </a14:imgLayer>
                  </a14:imgProps>
                </a:ext>
                <a:ext uri="{837473B0-CC2E-450A-ABE3-18F120FF3D39}">
                  <a1611:picAttrSrcUrl xmlns:a1611="http://schemas.microsoft.com/office/drawing/2016/11/main" r:id="rId6"/>
                </a:ext>
              </a:extLst>
            </a:blip>
            <a:stretch>
              <a:fillRect/>
            </a:stretch>
          </p:blipFill>
          <p:spPr>
            <a:xfrm>
              <a:off x="10554294" y="5994804"/>
              <a:ext cx="792000" cy="753093"/>
            </a:xfrm>
            <a:prstGeom prst="ellipse">
              <a:avLst/>
            </a:prstGeom>
          </p:spPr>
        </p:pic>
      </p:grpSp>
    </p:spTree>
    <p:extLst>
      <p:ext uri="{BB962C8B-B14F-4D97-AF65-F5344CB8AC3E}">
        <p14:creationId xmlns:p14="http://schemas.microsoft.com/office/powerpoint/2010/main" val="409167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GTA Accessibilities Committee Initiatives for 2022</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339513" cy="583630"/>
          </a:xfrm>
        </p:spPr>
        <p:txBody>
          <a:bodyPr/>
          <a:lstStyle/>
          <a:p>
            <a:r>
              <a:rPr lang="en-US" dirty="0"/>
              <a:t>Service on the committee allows for a two-year term, wherein projects with a time-limited scope can be initiated and completed. These initiatives aim to be helpful to the special needs of our fellowship.</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Accessibility Checklist</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194694"/>
          </a:xfrm>
        </p:spPr>
        <p:txBody>
          <a:bodyPr/>
          <a:lstStyle/>
          <a:p>
            <a:r>
              <a:rPr lang="en-US" dirty="0"/>
              <a:t>Update the GTA Intergroup Website with accessibility information for all available meetings</a:t>
            </a:r>
          </a:p>
          <a:p>
            <a:pPr marL="0" indent="0">
              <a:buNone/>
            </a:pPr>
            <a:endParaRPr lang="en-US" dirty="0"/>
          </a:p>
          <a:p>
            <a:pPr lvl="1"/>
            <a:r>
              <a:rPr lang="en-US" dirty="0"/>
              <a:t>General Service Representatives (GSRs) approach their groups with the checklist to fill out</a:t>
            </a:r>
          </a:p>
          <a:p>
            <a:pPr lvl="1"/>
            <a:r>
              <a:rPr lang="en-US" dirty="0"/>
              <a:t>Groups survey their meeting locations for accessibility challenges and seek to rectify.</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Meetings-to-Go/Ride Share Program</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88001" y="2947459"/>
            <a:ext cx="5483999" cy="2836799"/>
          </a:xfrm>
        </p:spPr>
        <p:txBody>
          <a:bodyPr/>
          <a:lstStyle/>
          <a:p>
            <a:r>
              <a:rPr lang="en-US" dirty="0"/>
              <a:t>Policies and procedures posted on the Area 83 website</a:t>
            </a:r>
          </a:p>
          <a:p>
            <a:r>
              <a:rPr lang="en-US" dirty="0"/>
              <a:t>Request meeting(s) by contacting the Twelve Step Committee</a:t>
            </a:r>
          </a:p>
          <a:p>
            <a:pPr marL="266700" lvl="1" indent="0">
              <a:buNone/>
            </a:pPr>
            <a:endParaRPr lang="en-US" dirty="0"/>
          </a:p>
          <a:p>
            <a:pPr marL="266700" lvl="1" indent="0">
              <a:buNone/>
            </a:pPr>
            <a:r>
              <a:rPr lang="en-US" dirty="0"/>
              <a:t>Develop a list of members willing to provide rides to fellow group attendees.</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13</a:t>
            </a:fld>
            <a:endParaRPr lang="en-US" dirty="0"/>
          </a:p>
        </p:txBody>
      </p:sp>
      <p:grpSp>
        <p:nvGrpSpPr>
          <p:cNvPr id="16" name="Group 15">
            <a:extLst>
              <a:ext uri="{FF2B5EF4-FFF2-40B4-BE49-F238E27FC236}">
                <a16:creationId xmlns:a16="http://schemas.microsoft.com/office/drawing/2014/main" id="{62080DFB-157D-9050-38A0-0E8AC2DD2B12}"/>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7" name="Rectangle 16">
              <a:extLst>
                <a:ext uri="{FF2B5EF4-FFF2-40B4-BE49-F238E27FC236}">
                  <a16:creationId xmlns:a16="http://schemas.microsoft.com/office/drawing/2014/main" id="{F6C145E1-CBA6-F66B-8A4E-047CD81F5C7E}"/>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Logo, icon&#10;&#10;Description automatically generated">
              <a:extLst>
                <a:ext uri="{FF2B5EF4-FFF2-40B4-BE49-F238E27FC236}">
                  <a16:creationId xmlns:a16="http://schemas.microsoft.com/office/drawing/2014/main" id="{AC1CB328-2172-E0AD-C45D-F9812251209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837473B0-CC2E-450A-ABE3-18F120FF3D39}">
                  <a1611:picAttrSrcUrl xmlns:a1611="http://schemas.microsoft.com/office/drawing/2016/11/main" r:id="rId4"/>
                </a:ext>
              </a:extLst>
            </a:blip>
            <a:stretch>
              <a:fillRect/>
            </a:stretch>
          </p:blipFill>
          <p:spPr>
            <a:xfrm>
              <a:off x="10554294" y="5994804"/>
              <a:ext cx="792000" cy="753093"/>
            </a:xfrm>
            <a:prstGeom prst="ellipse">
              <a:avLst/>
            </a:prstGeom>
          </p:spPr>
        </p:pic>
      </p:grpSp>
    </p:spTree>
    <p:extLst>
      <p:ext uri="{BB962C8B-B14F-4D97-AF65-F5344CB8AC3E}">
        <p14:creationId xmlns:p14="http://schemas.microsoft.com/office/powerpoint/2010/main" val="3227615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GTA Accessibilities Committee Initiatives for 2022 (Continued)</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339513" cy="583630"/>
          </a:xfrm>
        </p:spPr>
        <p:txBody>
          <a:bodyPr/>
          <a:lstStyle/>
          <a:p>
            <a:r>
              <a:rPr lang="en-US" dirty="0"/>
              <a:t>Service on the committee allows for a two-year term, wherein projects with a time-limited scope can be initiated and completed. These initiatives aim to be representatives of the special needs of our membership.</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Guest Speaker</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194694"/>
          </a:xfrm>
        </p:spPr>
        <p:txBody>
          <a:bodyPr/>
          <a:lstStyle/>
          <a:p>
            <a:r>
              <a:rPr lang="en-US" dirty="0"/>
              <a:t>Survey fellowship for accessibility challenges and invite them to speak at Accessibility Committee monthly meeting</a:t>
            </a:r>
          </a:p>
          <a:p>
            <a:pPr marL="0" indent="0">
              <a:buNone/>
            </a:pPr>
            <a:endParaRPr lang="en-US" dirty="0"/>
          </a:p>
          <a:p>
            <a:pPr lvl="1"/>
            <a:r>
              <a:rPr lang="en-US" dirty="0"/>
              <a:t>Identify special needs of GTA membership</a:t>
            </a:r>
          </a:p>
          <a:p>
            <a:pPr lvl="1"/>
            <a:r>
              <a:rPr lang="en-US" dirty="0"/>
              <a:t>We want to hear from these members</a:t>
            </a:r>
          </a:p>
          <a:p>
            <a:pPr lvl="1"/>
            <a:r>
              <a:rPr lang="en-US" dirty="0"/>
              <a:t>Develop initiatives that address the identified needs.</a:t>
            </a:r>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Bi-/Multi-lingual Members List</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47459"/>
            <a:ext cx="5472113" cy="2836799"/>
          </a:xfrm>
        </p:spPr>
        <p:txBody>
          <a:bodyPr/>
          <a:lstStyle/>
          <a:p>
            <a:r>
              <a:rPr lang="en-US" dirty="0"/>
              <a:t>Update the list kept by the Twelve Step Committee and make more accessible so newcomers can be referred to members who will assist in their first language</a:t>
            </a:r>
          </a:p>
          <a:p>
            <a:endParaRPr lang="en-US" dirty="0"/>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14</a:t>
            </a:fld>
            <a:endParaRPr lang="en-US" dirty="0"/>
          </a:p>
        </p:txBody>
      </p:sp>
      <p:grpSp>
        <p:nvGrpSpPr>
          <p:cNvPr id="16" name="Group 15">
            <a:extLst>
              <a:ext uri="{FF2B5EF4-FFF2-40B4-BE49-F238E27FC236}">
                <a16:creationId xmlns:a16="http://schemas.microsoft.com/office/drawing/2014/main" id="{62080DFB-157D-9050-38A0-0E8AC2DD2B12}"/>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7" name="Rectangle 16">
              <a:extLst>
                <a:ext uri="{FF2B5EF4-FFF2-40B4-BE49-F238E27FC236}">
                  <a16:creationId xmlns:a16="http://schemas.microsoft.com/office/drawing/2014/main" id="{F6C145E1-CBA6-F66B-8A4E-047CD81F5C7E}"/>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Logo, icon&#10;&#10;Description automatically generated">
              <a:extLst>
                <a:ext uri="{FF2B5EF4-FFF2-40B4-BE49-F238E27FC236}">
                  <a16:creationId xmlns:a16="http://schemas.microsoft.com/office/drawing/2014/main" id="{AC1CB328-2172-E0AD-C45D-F9812251209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837473B0-CC2E-450A-ABE3-18F120FF3D39}">
                  <a1611:picAttrSrcUrl xmlns:a1611="http://schemas.microsoft.com/office/drawing/2016/11/main" r:id="rId4"/>
                </a:ext>
              </a:extLst>
            </a:blip>
            <a:stretch>
              <a:fillRect/>
            </a:stretch>
          </p:blipFill>
          <p:spPr>
            <a:xfrm>
              <a:off x="10554294" y="5994804"/>
              <a:ext cx="792000" cy="753093"/>
            </a:xfrm>
            <a:prstGeom prst="ellipse">
              <a:avLst/>
            </a:prstGeom>
          </p:spPr>
        </p:pic>
      </p:grpSp>
    </p:spTree>
    <p:extLst>
      <p:ext uri="{BB962C8B-B14F-4D97-AF65-F5344CB8AC3E}">
        <p14:creationId xmlns:p14="http://schemas.microsoft.com/office/powerpoint/2010/main" val="4078972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GTA Accessibilities Committee Initiatives for 2022 (Continued)</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339513" cy="583630"/>
          </a:xfrm>
        </p:spPr>
        <p:txBody>
          <a:bodyPr/>
          <a:lstStyle/>
          <a:p>
            <a:r>
              <a:rPr lang="en-US" dirty="0"/>
              <a:t>Service on the committee allows for a two-year term, wherein projects with a time-limited scope can be initiated and completed. These initiatives aim to be representatives of the special needs of our membership.</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Hybrid Meeting Guide</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194694"/>
          </a:xfrm>
        </p:spPr>
        <p:txBody>
          <a:bodyPr/>
          <a:lstStyle/>
          <a:p>
            <a:r>
              <a:rPr lang="en-US" dirty="0"/>
              <a:t>Our committee put together a guide on how to hold a Hybrid meeting, the equipment needed, and other details and it’s posted on the Area 83 Accessibilities website.</a:t>
            </a:r>
          </a:p>
          <a:p>
            <a:pPr marL="0" indent="0">
              <a:buNone/>
            </a:pPr>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Down Syndrome Association of Toronto</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47459"/>
            <a:ext cx="5472113" cy="2836799"/>
          </a:xfrm>
        </p:spPr>
        <p:txBody>
          <a:bodyPr/>
          <a:lstStyle/>
          <a:p>
            <a:r>
              <a:rPr lang="en-US" dirty="0"/>
              <a:t>Collaboration to make AA accessible to members with Down Syndrome</a:t>
            </a:r>
          </a:p>
          <a:p>
            <a:pPr marL="266700" lvl="1" indent="0">
              <a:buNone/>
            </a:pPr>
            <a:endParaRPr lang="en-US" dirty="0"/>
          </a:p>
          <a:p>
            <a:pPr marL="266700" lvl="1" indent="0">
              <a:buNone/>
            </a:pPr>
            <a:r>
              <a:rPr lang="en-US" dirty="0"/>
              <a:t>Our committee has been in contact with this community.</a:t>
            </a:r>
          </a:p>
          <a:p>
            <a:pPr marL="266700" lvl="1" indent="0">
              <a:buNone/>
            </a:pPr>
            <a:r>
              <a:rPr lang="en-US" dirty="0"/>
              <a:t>We strive to be helpful when we can be of service to this community.  </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15</a:t>
            </a:fld>
            <a:endParaRPr lang="en-US" dirty="0"/>
          </a:p>
        </p:txBody>
      </p:sp>
      <p:grpSp>
        <p:nvGrpSpPr>
          <p:cNvPr id="16" name="Group 15">
            <a:extLst>
              <a:ext uri="{FF2B5EF4-FFF2-40B4-BE49-F238E27FC236}">
                <a16:creationId xmlns:a16="http://schemas.microsoft.com/office/drawing/2014/main" id="{62080DFB-157D-9050-38A0-0E8AC2DD2B12}"/>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7" name="Rectangle 16">
              <a:extLst>
                <a:ext uri="{FF2B5EF4-FFF2-40B4-BE49-F238E27FC236}">
                  <a16:creationId xmlns:a16="http://schemas.microsoft.com/office/drawing/2014/main" id="{F6C145E1-CBA6-F66B-8A4E-047CD81F5C7E}"/>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Logo, icon&#10;&#10;Description automatically generated">
              <a:extLst>
                <a:ext uri="{FF2B5EF4-FFF2-40B4-BE49-F238E27FC236}">
                  <a16:creationId xmlns:a16="http://schemas.microsoft.com/office/drawing/2014/main" id="{AC1CB328-2172-E0AD-C45D-F9812251209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837473B0-CC2E-450A-ABE3-18F120FF3D39}">
                  <a1611:picAttrSrcUrl xmlns:a1611="http://schemas.microsoft.com/office/drawing/2016/11/main" r:id="rId4"/>
                </a:ext>
              </a:extLst>
            </a:blip>
            <a:stretch>
              <a:fillRect/>
            </a:stretch>
          </p:blipFill>
          <p:spPr>
            <a:xfrm>
              <a:off x="10554294" y="5994804"/>
              <a:ext cx="792000" cy="753093"/>
            </a:xfrm>
            <a:prstGeom prst="ellipse">
              <a:avLst/>
            </a:prstGeom>
          </p:spPr>
        </p:pic>
      </p:grpSp>
    </p:spTree>
    <p:extLst>
      <p:ext uri="{BB962C8B-B14F-4D97-AF65-F5344CB8AC3E}">
        <p14:creationId xmlns:p14="http://schemas.microsoft.com/office/powerpoint/2010/main" val="172875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35E3CE9E-B03C-CB4B-A83A-D3265C7A0545}"/>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extLst>
              <a:ext uri="{837473B0-CC2E-450A-ABE3-18F120FF3D39}">
                <a1611:picAttrSrcUrl xmlns:a1611="http://schemas.microsoft.com/office/drawing/2016/11/main" r:id="rId3"/>
              </a:ext>
            </a:extLst>
          </a:blip>
          <a:srcRect l="31291" t="314" r="23564" b="-314"/>
          <a:stretch/>
        </p:blipFill>
        <p:spPr>
          <a:xfrm>
            <a:off x="3350799" y="1811"/>
            <a:ext cx="8841201" cy="6854377"/>
          </a:xfrm>
        </p:spPr>
      </p:pic>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700" y="2156226"/>
            <a:ext cx="4903599" cy="1958400"/>
          </a:xfrm>
        </p:spPr>
        <p:txBody>
          <a:bodyPr/>
          <a:lstStyle/>
          <a:p>
            <a:r>
              <a:rPr lang="en-US" dirty="0"/>
              <a:t>Join Us</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1700" y="4013106"/>
            <a:ext cx="4902200" cy="1127065"/>
          </a:xfrm>
        </p:spPr>
        <p:txBody>
          <a:bodyPr/>
          <a:lstStyle/>
          <a:p>
            <a:r>
              <a:rPr lang="en-US" dirty="0"/>
              <a:t>Our committee is in need of more members, ideally who are passionate about making AA accessible to the still suffering alcoholic and its fellowship</a:t>
            </a:r>
          </a:p>
          <a:p>
            <a:endParaRPr lang="en-US"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16</a:t>
            </a:fld>
            <a:endParaRPr lang="en-US" dirty="0"/>
          </a:p>
        </p:txBody>
      </p:sp>
      <p:pic>
        <p:nvPicPr>
          <p:cNvPr id="7" name="Picture 6" descr="Logo, icon&#10;&#10;Description automatically generated">
            <a:extLst>
              <a:ext uri="{FF2B5EF4-FFF2-40B4-BE49-F238E27FC236}">
                <a16:creationId xmlns:a16="http://schemas.microsoft.com/office/drawing/2014/main" id="{702D022A-98A6-A24C-C011-EC19BDD0897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Texturizer/>
                    </a14:imgEffect>
                  </a14:imgLayer>
                </a14:imgProps>
              </a:ext>
              <a:ext uri="{837473B0-CC2E-450A-ABE3-18F120FF3D39}">
                <a1611:picAttrSrcUrl xmlns:a1611="http://schemas.microsoft.com/office/drawing/2016/11/main" r:id="rId6"/>
              </a:ext>
            </a:extLst>
          </a:blip>
          <a:stretch>
            <a:fillRect/>
          </a:stretch>
        </p:blipFill>
        <p:spPr>
          <a:xfrm>
            <a:off x="216550" y="5447100"/>
            <a:ext cx="972000" cy="924251"/>
          </a:xfrm>
          <a:prstGeom prst="ellipse">
            <a:avLst/>
          </a:prstGeom>
        </p:spPr>
      </p:pic>
    </p:spTree>
    <p:extLst>
      <p:ext uri="{BB962C8B-B14F-4D97-AF65-F5344CB8AC3E}">
        <p14:creationId xmlns:p14="http://schemas.microsoft.com/office/powerpoint/2010/main" val="2117695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solidFill>
            <a:schemeClr val="tx1">
              <a:lumMod val="75000"/>
              <a:lumOff val="25000"/>
            </a:schemeClr>
          </a:solidFill>
        </p:spPr>
        <p:txBody>
          <a:bodyPr/>
          <a:lstStyle/>
          <a:p>
            <a:r>
              <a:rPr lang="en-US" dirty="0"/>
              <a:t>Accessibility Committee</a:t>
            </a:r>
          </a:p>
        </p:txBody>
      </p:sp>
      <p:pic>
        <p:nvPicPr>
          <p:cNvPr id="8" name="Graphic 7" descr="User" title="Icon - Presenter Name">
            <a:extLst>
              <a:ext uri="{FF2B5EF4-FFF2-40B4-BE49-F238E27FC236}">
                <a16:creationId xmlns:a16="http://schemas.microsoft.com/office/drawing/2014/main" id="{111541C4-DB03-4E53-994D-499C7D73C4D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85495" y="4006655"/>
            <a:ext cx="218900" cy="218900"/>
          </a:xfrm>
          <a:prstGeom prst="rect">
            <a:avLst/>
          </a:prstGeom>
        </p:spPr>
      </p:pic>
      <p:sp>
        <p:nvSpPr>
          <p:cNvPr id="6" name="Text Placeholder 5">
            <a:extLst>
              <a:ext uri="{FF2B5EF4-FFF2-40B4-BE49-F238E27FC236}">
                <a16:creationId xmlns:a16="http://schemas.microsoft.com/office/drawing/2014/main" id="{50A3BCC3-A277-4C0B-9EBA-EB53990D8EBD}"/>
              </a:ext>
            </a:extLst>
          </p:cNvPr>
          <p:cNvSpPr>
            <a:spLocks noGrp="1"/>
          </p:cNvSpPr>
          <p:nvPr>
            <p:ph type="body" sz="quarter" idx="17"/>
          </p:nvPr>
        </p:nvSpPr>
        <p:spPr>
          <a:xfrm>
            <a:off x="8458200" y="4306153"/>
            <a:ext cx="2910342" cy="316800"/>
          </a:xfrm>
          <a:solidFill>
            <a:schemeClr val="tx1">
              <a:lumMod val="75000"/>
              <a:lumOff val="25000"/>
            </a:schemeClr>
          </a:solidFill>
        </p:spPr>
        <p:txBody>
          <a:bodyPr/>
          <a:lstStyle/>
          <a:p>
            <a:r>
              <a:rPr lang="en-US" dirty="0"/>
              <a:t>accessibility@aatoronto.org</a:t>
            </a:r>
          </a:p>
        </p:txBody>
      </p:sp>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485495" y="4703551"/>
            <a:ext cx="218900" cy="218900"/>
          </a:xfrm>
          <a:prstGeom prst="rect">
            <a:avLst/>
          </a:prstGeom>
        </p:spPr>
      </p:pic>
      <p:sp>
        <p:nvSpPr>
          <p:cNvPr id="16" name="Text Placeholder 15">
            <a:extLst>
              <a:ext uri="{FF2B5EF4-FFF2-40B4-BE49-F238E27FC236}">
                <a16:creationId xmlns:a16="http://schemas.microsoft.com/office/drawing/2014/main" id="{FD8A1232-50A8-4535-AAF9-7F4180EAA0DD}"/>
              </a:ext>
            </a:extLst>
          </p:cNvPr>
          <p:cNvSpPr>
            <a:spLocks noGrp="1"/>
          </p:cNvSpPr>
          <p:nvPr>
            <p:ph type="body" sz="quarter" idx="18"/>
          </p:nvPr>
        </p:nvSpPr>
        <p:spPr>
          <a:xfrm>
            <a:off x="8554236" y="4642749"/>
            <a:ext cx="2809240" cy="477519"/>
          </a:xfrm>
          <a:solidFill>
            <a:schemeClr val="tx1">
              <a:lumMod val="75000"/>
              <a:lumOff val="25000"/>
            </a:schemeClr>
          </a:solidFill>
        </p:spPr>
        <p:txBody>
          <a:bodyPr/>
          <a:lstStyle/>
          <a:p>
            <a:r>
              <a:rPr lang="en-CA" dirty="0"/>
              <a:t>https://www.aatoronto.org/access-ability/</a:t>
            </a:r>
            <a:endParaRPr lang="en-US" dirty="0"/>
          </a:p>
        </p:txBody>
      </p:sp>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17</a:t>
            </a:fld>
            <a:endParaRPr lang="en-US" dirty="0"/>
          </a:p>
        </p:txBody>
      </p:sp>
      <p:grpSp>
        <p:nvGrpSpPr>
          <p:cNvPr id="15" name="Group 14">
            <a:extLst>
              <a:ext uri="{FF2B5EF4-FFF2-40B4-BE49-F238E27FC236}">
                <a16:creationId xmlns:a16="http://schemas.microsoft.com/office/drawing/2014/main" id="{AFEF8B1F-74BC-538B-1058-2C5E8204FD5B}"/>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7" name="Rectangle 16">
              <a:extLst>
                <a:ext uri="{FF2B5EF4-FFF2-40B4-BE49-F238E27FC236}">
                  <a16:creationId xmlns:a16="http://schemas.microsoft.com/office/drawing/2014/main" id="{554EADFF-AD1E-9AA7-0333-54093B4DC9C3}"/>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Logo, icon&#10;&#10;Description automatically generated">
              <a:extLst>
                <a:ext uri="{FF2B5EF4-FFF2-40B4-BE49-F238E27FC236}">
                  <a16:creationId xmlns:a16="http://schemas.microsoft.com/office/drawing/2014/main" id="{31ADF6BE-5AE4-D2DA-A8DE-F617050BF04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artisticTexturizer/>
                      </a14:imgEffect>
                    </a14:imgLayer>
                  </a14:imgProps>
                </a:ext>
                <a:ext uri="{837473B0-CC2E-450A-ABE3-18F120FF3D39}">
                  <a1611:picAttrSrcUrl xmlns:a1611="http://schemas.microsoft.com/office/drawing/2016/11/main" r:id="rId11"/>
                </a:ext>
              </a:extLst>
            </a:blip>
            <a:stretch>
              <a:fillRect/>
            </a:stretch>
          </p:blipFill>
          <p:spPr>
            <a:xfrm>
              <a:off x="10554294" y="5994804"/>
              <a:ext cx="792000" cy="753093"/>
            </a:xfrm>
            <a:prstGeom prst="ellipse">
              <a:avLst/>
            </a:prstGeom>
          </p:spPr>
        </p:pic>
      </p:grpSp>
      <p:sp>
        <p:nvSpPr>
          <p:cNvPr id="2" name="TextBox 1">
            <a:extLst>
              <a:ext uri="{FF2B5EF4-FFF2-40B4-BE49-F238E27FC236}">
                <a16:creationId xmlns:a16="http://schemas.microsoft.com/office/drawing/2014/main" id="{4C9D53EF-301B-9F82-F26D-89B1A1D37C85}"/>
              </a:ext>
            </a:extLst>
          </p:cNvPr>
          <p:cNvSpPr txBox="1"/>
          <p:nvPr/>
        </p:nvSpPr>
        <p:spPr>
          <a:xfrm>
            <a:off x="3377457" y="3633556"/>
            <a:ext cx="3025187" cy="830997"/>
          </a:xfrm>
          <a:prstGeom prst="rect">
            <a:avLst/>
          </a:prstGeom>
          <a:noFill/>
        </p:spPr>
        <p:txBody>
          <a:bodyPr wrap="none" rtlCol="0">
            <a:spAutoFit/>
          </a:bodyPr>
          <a:lstStyle/>
          <a:p>
            <a:r>
              <a:rPr lang="en-CA" sz="4800" dirty="0"/>
              <a:t>Questions?</a:t>
            </a:r>
          </a:p>
        </p:txBody>
      </p:sp>
      <p:sp>
        <p:nvSpPr>
          <p:cNvPr id="3" name="Rectangle 2">
            <a:extLst>
              <a:ext uri="{FF2B5EF4-FFF2-40B4-BE49-F238E27FC236}">
                <a16:creationId xmlns:a16="http://schemas.microsoft.com/office/drawing/2014/main" id="{AA66DD7C-EA0B-D4BC-26DD-422F844F354A}"/>
              </a:ext>
              <a:ext uri="{C183D7F6-B498-43B3-948B-1728B52AA6E4}">
                <adec:decorative xmlns:adec="http://schemas.microsoft.com/office/drawing/2017/decorative" val="1"/>
              </a:ext>
            </a:extLst>
          </p:cNvPr>
          <p:cNvSpPr/>
          <p:nvPr/>
        </p:nvSpPr>
        <p:spPr>
          <a:xfrm>
            <a:off x="8446236" y="4632211"/>
            <a:ext cx="108000" cy="4788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859279"/>
            <a:ext cx="5472000" cy="4268251"/>
          </a:xfrm>
        </p:spPr>
        <p:txBody>
          <a:bodyPr/>
          <a:lstStyle/>
          <a:p>
            <a:pPr marL="0" indent="0">
              <a:buNone/>
            </a:pPr>
            <a:r>
              <a:rPr lang="en-US" sz="3200" b="1" dirty="0"/>
              <a:t>Accessibilities Committee</a:t>
            </a:r>
          </a:p>
          <a:p>
            <a:pPr marL="0" indent="0">
              <a:buNone/>
            </a:pPr>
            <a:r>
              <a:rPr lang="en-US" sz="3200" b="1" dirty="0"/>
              <a:t>Tradition Three</a:t>
            </a:r>
          </a:p>
          <a:p>
            <a:pPr marL="0" indent="0">
              <a:buNone/>
            </a:pPr>
            <a:r>
              <a:rPr lang="en-US" sz="2600" dirty="0"/>
              <a:t>Our fellowship ought to include ALL who suffer from alcoholism... </a:t>
            </a:r>
          </a:p>
          <a:p>
            <a:pPr marL="0" indent="0">
              <a:buNone/>
            </a:pPr>
            <a:r>
              <a:rPr lang="en-US" sz="2600" dirty="0"/>
              <a:t>We may refuse none who wish to recover</a:t>
            </a:r>
          </a:p>
          <a:p>
            <a:r>
              <a:rPr lang="en-US" sz="2000" dirty="0"/>
              <a:t>We aim to anticipate the special needs of our fellowship in order to make AA accessible</a:t>
            </a:r>
          </a:p>
          <a:p>
            <a:r>
              <a:rPr lang="en-US" sz="2000" dirty="0"/>
              <a:t>We represent the fellowship in ensuring equitable delivery of AA resources</a:t>
            </a:r>
          </a:p>
          <a:p>
            <a:r>
              <a:rPr lang="en-US" sz="2000" dirty="0"/>
              <a:t>We exemplify the message that inclusiveness is our group conscience</a:t>
            </a:r>
          </a:p>
        </p:txBody>
      </p:sp>
      <p:pic>
        <p:nvPicPr>
          <p:cNvPr id="9" name="Picture Placeholder 8" descr="ASL interpreter&#10;">
            <a:extLst>
              <a:ext uri="{FF2B5EF4-FFF2-40B4-BE49-F238E27FC236}">
                <a16:creationId xmlns:a16="http://schemas.microsoft.com/office/drawing/2014/main" id="{A9A75888-22E3-1D43-9112-DA02186070B5}"/>
              </a:ext>
              <a:ext uri="{C183D7F6-B498-43B3-948B-1728B52AA6E4}">
                <adec:decorative xmlns:adec="http://schemas.microsoft.com/office/drawing/2017/decorative" val="0"/>
              </a:ext>
            </a:extLst>
          </p:cNvPr>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artisticPaintStrokes/>
                    </a14:imgEffect>
                  </a14:imgLayer>
                </a14:imgProps>
              </a:ext>
              <a:ext uri="{837473B0-CC2E-450A-ABE3-18F120FF3D39}">
                <a1611:picAttrSrcUrl xmlns:a1611="http://schemas.microsoft.com/office/drawing/2016/11/main" r:id="rId4"/>
              </a:ext>
            </a:extLst>
          </a:blip>
          <a:srcRect/>
          <a:stretch/>
        </p:blipFill>
        <p:spPr>
          <a:xfrm>
            <a:off x="6468000" y="0"/>
            <a:ext cx="5724000" cy="4696620"/>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348588" y="3688075"/>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p:txBody>
          <a:bodyPr/>
          <a:lstStyle/>
          <a:p>
            <a:r>
              <a:rPr lang="en-US" dirty="0"/>
              <a:t>About Us</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p:txBody>
          <a:bodyPr/>
          <a:lstStyle/>
          <a:p>
            <a:r>
              <a:rPr lang="en-US" dirty="0"/>
              <a:t>Carry the message of hope to those alcoholics with special needs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sp>
        <p:nvSpPr>
          <p:cNvPr id="8" name="TextBox 7">
            <a:extLst>
              <a:ext uri="{FF2B5EF4-FFF2-40B4-BE49-F238E27FC236}">
                <a16:creationId xmlns:a16="http://schemas.microsoft.com/office/drawing/2014/main" id="{9F7E417D-F770-3C3D-2641-8FDDCFC9B435}"/>
              </a:ext>
            </a:extLst>
          </p:cNvPr>
          <p:cNvSpPr txBox="1"/>
          <p:nvPr/>
        </p:nvSpPr>
        <p:spPr>
          <a:xfrm>
            <a:off x="-127994" y="7026165"/>
            <a:ext cx="8358188" cy="230832"/>
          </a:xfrm>
          <a:prstGeom prst="rect">
            <a:avLst/>
          </a:prstGeom>
          <a:noFill/>
        </p:spPr>
        <p:txBody>
          <a:bodyPr wrap="square" rtlCol="0">
            <a:spAutoFit/>
          </a:bodyPr>
          <a:lstStyle/>
          <a:p>
            <a:r>
              <a:rPr lang="en-CA" sz="900">
                <a:hlinkClick r:id="rId4" tooltip="https://01gov.com/ny-deaf-sign-video-chat/"/>
              </a:rPr>
              <a:t>This Photo</a:t>
            </a:r>
            <a:r>
              <a:rPr lang="en-CA" sz="900"/>
              <a:t> by Unknown Author is licensed under </a:t>
            </a:r>
            <a:r>
              <a:rPr lang="en-CA" sz="900">
                <a:hlinkClick r:id="rId5" tooltip="https://creativecommons.org/licenses/by-sa/3.0/"/>
              </a:rPr>
              <a:t>CC BY-SA</a:t>
            </a:r>
            <a:endParaRPr lang="en-CA" sz="900"/>
          </a:p>
        </p:txBody>
      </p:sp>
      <p:grpSp>
        <p:nvGrpSpPr>
          <p:cNvPr id="13" name="Group 12">
            <a:extLst>
              <a:ext uri="{FF2B5EF4-FFF2-40B4-BE49-F238E27FC236}">
                <a16:creationId xmlns:a16="http://schemas.microsoft.com/office/drawing/2014/main" id="{592B6F6C-258E-F2FD-4D4A-0E29A895CDB5}"/>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1" name="Rectangle 10">
              <a:extLst>
                <a:ext uri="{FF2B5EF4-FFF2-40B4-BE49-F238E27FC236}">
                  <a16:creationId xmlns:a16="http://schemas.microsoft.com/office/drawing/2014/main" id="{B6A570BD-8E21-DCB3-C38D-03990B12D056}"/>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descr="Logo, icon&#10;&#10;Description automatically generated">
              <a:extLst>
                <a:ext uri="{FF2B5EF4-FFF2-40B4-BE49-F238E27FC236}">
                  <a16:creationId xmlns:a16="http://schemas.microsoft.com/office/drawing/2014/main" id="{3F8DBDB5-3A86-6F7C-77FA-AB5BF4E7932D}"/>
                </a:ext>
              </a:extLst>
            </p:cNvPr>
            <p:cNvPicPr>
              <a:picLocks noChangeAspect="1"/>
            </p:cNvPicPr>
            <p:nvPr/>
          </p:nvPicPr>
          <p:blipFill>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Texturizer/>
                      </a14:imgEffect>
                    </a14:imgLayer>
                  </a14:imgProps>
                </a:ext>
                <a:ext uri="{837473B0-CC2E-450A-ABE3-18F120FF3D39}">
                  <a1611:picAttrSrcUrl xmlns:a1611="http://schemas.microsoft.com/office/drawing/2016/11/main" r:id="rId8"/>
                </a:ext>
              </a:extLst>
            </a:blip>
            <a:stretch>
              <a:fillRect/>
            </a:stretch>
          </p:blipFill>
          <p:spPr>
            <a:xfrm>
              <a:off x="10554294" y="5994804"/>
              <a:ext cx="792000" cy="753093"/>
            </a:xfrm>
            <a:prstGeom prst="ellipse">
              <a:avLst/>
            </a:prstGeom>
          </p:spPr>
        </p:pic>
      </p:grpSp>
      <p:sp>
        <p:nvSpPr>
          <p:cNvPr id="14" name="TextBox 13">
            <a:extLst>
              <a:ext uri="{FF2B5EF4-FFF2-40B4-BE49-F238E27FC236}">
                <a16:creationId xmlns:a16="http://schemas.microsoft.com/office/drawing/2014/main" id="{910B8D38-670B-323B-63A0-C7E7172C5337}"/>
              </a:ext>
            </a:extLst>
          </p:cNvPr>
          <p:cNvSpPr txBox="1"/>
          <p:nvPr/>
        </p:nvSpPr>
        <p:spPr>
          <a:xfrm>
            <a:off x="6904652" y="3791816"/>
            <a:ext cx="6195526" cy="369332"/>
          </a:xfrm>
          <a:prstGeom prst="rect">
            <a:avLst/>
          </a:prstGeom>
          <a:noFill/>
        </p:spPr>
        <p:txBody>
          <a:bodyPr wrap="square">
            <a:spAutoFit/>
          </a:bodyPr>
          <a:lstStyle/>
          <a:p>
            <a:r>
              <a:rPr lang="en-CA" dirty="0"/>
              <a:t>ASL interpreter</a:t>
            </a:r>
          </a:p>
        </p:txBody>
      </p:sp>
    </p:spTree>
    <p:extLst>
      <p:ext uri="{BB962C8B-B14F-4D97-AF65-F5344CB8AC3E}">
        <p14:creationId xmlns:p14="http://schemas.microsoft.com/office/powerpoint/2010/main" val="1329746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A3E006-1F05-F2FA-6995-990ED3234BA3}"/>
              </a:ext>
            </a:extLst>
          </p:cNvPr>
          <p:cNvSpPr>
            <a:spLocks noGrp="1"/>
          </p:cNvSpPr>
          <p:nvPr>
            <p:ph type="title"/>
          </p:nvPr>
        </p:nvSpPr>
        <p:spPr/>
        <p:txBody>
          <a:bodyPr/>
          <a:lstStyle/>
          <a:p>
            <a:r>
              <a:rPr lang="en-CA" sz="4800" dirty="0"/>
              <a:t>Committee work </a:t>
            </a:r>
          </a:p>
        </p:txBody>
      </p:sp>
      <p:sp>
        <p:nvSpPr>
          <p:cNvPr id="4" name="Text Placeholder 3">
            <a:extLst>
              <a:ext uri="{FF2B5EF4-FFF2-40B4-BE49-F238E27FC236}">
                <a16:creationId xmlns:a16="http://schemas.microsoft.com/office/drawing/2014/main" id="{503FE63C-F0C6-0FFE-4F8C-35E77C11DCB4}"/>
              </a:ext>
            </a:extLst>
          </p:cNvPr>
          <p:cNvSpPr>
            <a:spLocks noGrp="1"/>
          </p:cNvSpPr>
          <p:nvPr>
            <p:ph type="body" sz="quarter" idx="32"/>
          </p:nvPr>
        </p:nvSpPr>
        <p:spPr/>
        <p:txBody>
          <a:bodyPr/>
          <a:lstStyle/>
          <a:p>
            <a:r>
              <a:rPr lang="en-CA" dirty="0"/>
              <a:t>“While there are no special A.A. members, some members have special needs”.</a:t>
            </a:r>
          </a:p>
        </p:txBody>
      </p:sp>
      <p:sp>
        <p:nvSpPr>
          <p:cNvPr id="5" name="Content Placeholder 4">
            <a:extLst>
              <a:ext uri="{FF2B5EF4-FFF2-40B4-BE49-F238E27FC236}">
                <a16:creationId xmlns:a16="http://schemas.microsoft.com/office/drawing/2014/main" id="{D9122B9D-5BC0-EFFD-9315-D49B34EA9DC8}"/>
              </a:ext>
            </a:extLst>
          </p:cNvPr>
          <p:cNvSpPr>
            <a:spLocks noGrp="1"/>
          </p:cNvSpPr>
          <p:nvPr>
            <p:ph sz="half" idx="1"/>
          </p:nvPr>
        </p:nvSpPr>
        <p:spPr>
          <a:xfrm>
            <a:off x="192000" y="3101754"/>
            <a:ext cx="5472000" cy="2999426"/>
          </a:xfrm>
        </p:spPr>
        <p:txBody>
          <a:bodyPr/>
          <a:lstStyle/>
          <a:p>
            <a:r>
              <a:rPr lang="en-CA" i="0" dirty="0">
                <a:solidFill>
                  <a:srgbClr val="202124"/>
                </a:solidFill>
                <a:effectLst/>
                <a:latin typeface="arial" panose="020B0604020202020204" pitchFamily="34" charset="0"/>
              </a:rPr>
              <a:t>Accessibilities Committees explore, develop, and offer resources to alcoholics with significant barriers to receiving the Alcoholics Anonymous message and to participating in our program of recovery. We want A.A. to be available to all alcoholics who reach out for it.</a:t>
            </a:r>
          </a:p>
          <a:p>
            <a:endParaRPr lang="en-CA" dirty="0">
              <a:solidFill>
                <a:srgbClr val="202124"/>
              </a:solidFill>
              <a:latin typeface="arial" panose="020B0604020202020204" pitchFamily="34" charset="0"/>
            </a:endParaRPr>
          </a:p>
          <a:p>
            <a:pPr algn="l"/>
            <a:r>
              <a:rPr lang="en-CA" b="1" i="0" dirty="0">
                <a:solidFill>
                  <a:schemeClr val="tx1"/>
                </a:solidFill>
                <a:effectLst/>
                <a:latin typeface="roboto" panose="02000000000000000000" pitchFamily="2" charset="0"/>
              </a:rPr>
              <a:t>Committees focus on:</a:t>
            </a:r>
          </a:p>
          <a:p>
            <a:pPr algn="l">
              <a:buFont typeface="Arial" panose="020B0604020202020204" pitchFamily="34" charset="0"/>
              <a:buChar char="•"/>
            </a:pPr>
            <a:r>
              <a:rPr lang="en-CA" dirty="0">
                <a:solidFill>
                  <a:srgbClr val="555555"/>
                </a:solidFill>
                <a:effectLst/>
                <a:latin typeface="roboto" panose="02000000000000000000" pitchFamily="2" charset="0"/>
              </a:rPr>
              <a:t>Projects that support members with a variety of accessibility challenges</a:t>
            </a:r>
          </a:p>
          <a:p>
            <a:pPr algn="l">
              <a:buFont typeface="Arial" panose="020B0604020202020204" pitchFamily="34" charset="0"/>
              <a:buChar char="•"/>
            </a:pPr>
            <a:r>
              <a:rPr lang="en-CA" dirty="0">
                <a:solidFill>
                  <a:srgbClr val="555555"/>
                </a:solidFill>
                <a:effectLst/>
                <a:latin typeface="roboto" panose="02000000000000000000" pitchFamily="2" charset="0"/>
              </a:rPr>
              <a:t>Communications that keep the public and appropriate agencies informed about A.A. accessibility</a:t>
            </a:r>
          </a:p>
          <a:p>
            <a:pPr algn="l">
              <a:buFont typeface="Arial" panose="020B0604020202020204" pitchFamily="34" charset="0"/>
              <a:buChar char="•"/>
            </a:pPr>
            <a:r>
              <a:rPr lang="en-CA" dirty="0">
                <a:solidFill>
                  <a:srgbClr val="555555"/>
                </a:solidFill>
                <a:effectLst/>
                <a:latin typeface="roboto" panose="02000000000000000000" pitchFamily="2" charset="0"/>
              </a:rPr>
              <a:t>Providing resources and guidance to groups so that they can accommodate all A.A. members</a:t>
            </a:r>
          </a:p>
          <a:p>
            <a:endParaRPr lang="en-CA" dirty="0"/>
          </a:p>
        </p:txBody>
      </p:sp>
      <p:sp>
        <p:nvSpPr>
          <p:cNvPr id="6" name="Footer Placeholder 5">
            <a:extLst>
              <a:ext uri="{FF2B5EF4-FFF2-40B4-BE49-F238E27FC236}">
                <a16:creationId xmlns:a16="http://schemas.microsoft.com/office/drawing/2014/main" id="{8DE638EA-FD2F-6616-FFDD-6118B6E429DA}"/>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55D7EF51-944F-8881-1CEB-8038196EA872}"/>
              </a:ext>
            </a:extLst>
          </p:cNvPr>
          <p:cNvSpPr>
            <a:spLocks noGrp="1"/>
          </p:cNvSpPr>
          <p:nvPr>
            <p:ph type="sldNum" sz="quarter" idx="33"/>
          </p:nvPr>
        </p:nvSpPr>
        <p:spPr/>
        <p:txBody>
          <a:bodyPr/>
          <a:lstStyle/>
          <a:p>
            <a:fld id="{19B51A1E-902D-48AF-9020-955120F399B6}" type="slidenum">
              <a:rPr lang="en-US" noProof="0" smtClean="0"/>
              <a:pPr/>
              <a:t>3</a:t>
            </a:fld>
            <a:endParaRPr lang="en-US" noProof="0" dirty="0"/>
          </a:p>
        </p:txBody>
      </p:sp>
      <p:sp>
        <p:nvSpPr>
          <p:cNvPr id="9" name="TextBox 8">
            <a:extLst>
              <a:ext uri="{FF2B5EF4-FFF2-40B4-BE49-F238E27FC236}">
                <a16:creationId xmlns:a16="http://schemas.microsoft.com/office/drawing/2014/main" id="{9A782C86-2F0D-A02E-0864-57FFFA08EED1}"/>
              </a:ext>
            </a:extLst>
          </p:cNvPr>
          <p:cNvSpPr txBox="1"/>
          <p:nvPr/>
        </p:nvSpPr>
        <p:spPr>
          <a:xfrm>
            <a:off x="116301" y="211159"/>
            <a:ext cx="6103398" cy="11069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Accessibilities Committee: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What we do…</a:t>
            </a:r>
          </a:p>
        </p:txBody>
      </p:sp>
      <p:pic>
        <p:nvPicPr>
          <p:cNvPr id="1028" name="Picture 4" descr="214,741 Disabled Person Stock Photos, Pictures &amp; Royalty-Free Images -  iStock">
            <a:extLst>
              <a:ext uri="{FF2B5EF4-FFF2-40B4-BE49-F238E27FC236}">
                <a16:creationId xmlns:a16="http://schemas.microsoft.com/office/drawing/2014/main" id="{CA40A2DD-39E1-7D70-2359-DB8555017BC9}"/>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4586" r="14586"/>
          <a:stretch>
            <a:fillRect/>
          </a:stretch>
        </p:blipFill>
        <p:spPr bwMode="auto">
          <a:xfrm>
            <a:off x="7296727" y="0"/>
            <a:ext cx="4463273" cy="3629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89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122BED-9AAC-76E9-FD50-4AD9096B928F}"/>
              </a:ext>
            </a:extLst>
          </p:cNvPr>
          <p:cNvSpPr>
            <a:spLocks noGrp="1"/>
          </p:cNvSpPr>
          <p:nvPr>
            <p:ph type="title"/>
          </p:nvPr>
        </p:nvSpPr>
        <p:spPr/>
        <p:txBody>
          <a:bodyPr/>
          <a:lstStyle/>
          <a:p>
            <a:r>
              <a:rPr kumimoji="0" lang="en-CA" sz="4800" b="1" i="0" u="none" strike="noStrike" kern="1200" cap="none" spc="-300" normalizeH="0" baseline="0" noProof="0" dirty="0">
                <a:ln>
                  <a:noFill/>
                </a:ln>
                <a:solidFill>
                  <a:prstClr val="black">
                    <a:lumMod val="75000"/>
                    <a:lumOff val="25000"/>
                  </a:prstClr>
                </a:solidFill>
                <a:effectLst/>
                <a:uLnTx/>
                <a:uFillTx/>
                <a:latin typeface="Corbel"/>
                <a:ea typeface="+mj-ea"/>
                <a:cs typeface="+mj-cs"/>
              </a:rPr>
              <a:t>Committee work</a:t>
            </a:r>
            <a:endParaRPr lang="en-CA" dirty="0"/>
          </a:p>
        </p:txBody>
      </p:sp>
      <p:sp>
        <p:nvSpPr>
          <p:cNvPr id="4" name="Text Placeholder 3">
            <a:extLst>
              <a:ext uri="{FF2B5EF4-FFF2-40B4-BE49-F238E27FC236}">
                <a16:creationId xmlns:a16="http://schemas.microsoft.com/office/drawing/2014/main" id="{019261EB-1561-1600-FCB1-869A6EED45E6}"/>
              </a:ext>
            </a:extLst>
          </p:cNvPr>
          <p:cNvSpPr>
            <a:spLocks noGrp="1"/>
          </p:cNvSpPr>
          <p:nvPr>
            <p:ph type="body" sz="quarter" idx="32"/>
          </p:nvPr>
        </p:nvSpPr>
        <p:spPr>
          <a:xfrm>
            <a:off x="7111800" y="4787898"/>
            <a:ext cx="4648200" cy="1231161"/>
          </a:xfrm>
        </p:spPr>
        <p:txBody>
          <a:bodyPr/>
          <a:lstStyle/>
          <a:p>
            <a:pPr algn="l"/>
            <a:r>
              <a:rPr lang="en-CA" sz="1600" dirty="0"/>
              <a:t>A.A.’s Responsibility Declaration: </a:t>
            </a:r>
          </a:p>
          <a:p>
            <a:pPr algn="l"/>
            <a:r>
              <a:rPr lang="en-CA" sz="1600" dirty="0"/>
              <a:t>‘When anyone, anywhere, reaches out for help, I want the hand of A.A. always to be there. And for that: I am responsible.’”</a:t>
            </a:r>
          </a:p>
        </p:txBody>
      </p:sp>
      <p:sp>
        <p:nvSpPr>
          <p:cNvPr id="5" name="Content Placeholder 4">
            <a:extLst>
              <a:ext uri="{FF2B5EF4-FFF2-40B4-BE49-F238E27FC236}">
                <a16:creationId xmlns:a16="http://schemas.microsoft.com/office/drawing/2014/main" id="{4F8B0C9B-F98F-309D-A313-F0BEA8BC109E}"/>
              </a:ext>
            </a:extLst>
          </p:cNvPr>
          <p:cNvSpPr>
            <a:spLocks noGrp="1"/>
          </p:cNvSpPr>
          <p:nvPr>
            <p:ph sz="half" idx="1"/>
          </p:nvPr>
        </p:nvSpPr>
        <p:spPr>
          <a:xfrm>
            <a:off x="432000" y="408373"/>
            <a:ext cx="5472000" cy="6031447"/>
          </a:xfrm>
        </p:spPr>
        <p:txBody>
          <a:bodyPr/>
          <a:lstStyle/>
          <a:p>
            <a:pPr algn="l"/>
            <a:r>
              <a:rPr lang="en-CA" b="1" i="0" dirty="0">
                <a:solidFill>
                  <a:schemeClr val="tx1"/>
                </a:solidFill>
                <a:effectLst/>
                <a:latin typeface="roboto" panose="02000000000000000000" pitchFamily="2" charset="0"/>
              </a:rPr>
              <a:t>Suggested Committee Activities</a:t>
            </a:r>
            <a:r>
              <a:rPr lang="en-CA" b="1" i="0" dirty="0">
                <a:solidFill>
                  <a:srgbClr val="164580"/>
                </a:solidFill>
                <a:effectLst/>
                <a:latin typeface="roboto" panose="02000000000000000000" pitchFamily="2" charset="0"/>
              </a:rPr>
              <a:t>:</a:t>
            </a:r>
          </a:p>
          <a:p>
            <a:pPr algn="l">
              <a:buFont typeface="Arial" panose="020B0604020202020204" pitchFamily="34" charset="0"/>
              <a:buChar char="•"/>
            </a:pPr>
            <a:r>
              <a:rPr lang="en-CA" dirty="0">
                <a:solidFill>
                  <a:srgbClr val="555555"/>
                </a:solidFill>
                <a:effectLst/>
                <a:latin typeface="roboto" panose="02000000000000000000" pitchFamily="2" charset="0"/>
              </a:rPr>
              <a:t>Coordinate Accessibilities workshops at the group, district or area level.</a:t>
            </a:r>
          </a:p>
          <a:p>
            <a:pPr algn="l">
              <a:buFont typeface="Arial" panose="020B0604020202020204" pitchFamily="34" charset="0"/>
              <a:buChar char="•"/>
            </a:pPr>
            <a:r>
              <a:rPr lang="en-CA" dirty="0">
                <a:solidFill>
                  <a:srgbClr val="555555"/>
                </a:solidFill>
                <a:effectLst/>
                <a:latin typeface="roboto" panose="02000000000000000000" pitchFamily="2" charset="0"/>
              </a:rPr>
              <a:t>Conduct a survey of meetings that are accessible to people in wheelchairs and add this information to local meeting lists/“Where and </a:t>
            </a:r>
            <a:r>
              <a:rPr lang="en-CA" dirty="0" err="1">
                <a:solidFill>
                  <a:srgbClr val="555555"/>
                </a:solidFill>
                <a:effectLst/>
                <a:latin typeface="roboto" panose="02000000000000000000" pitchFamily="2" charset="0"/>
              </a:rPr>
              <a:t>Whens</a:t>
            </a:r>
            <a:r>
              <a:rPr lang="en-CA" dirty="0">
                <a:solidFill>
                  <a:srgbClr val="555555"/>
                </a:solidFill>
                <a:effectLst/>
                <a:latin typeface="roboto" panose="02000000000000000000" pitchFamily="2" charset="0"/>
              </a:rPr>
              <a:t>” (wheelchair accessibility includes both the entrance to the meeting and access to bathroom facilities).</a:t>
            </a:r>
          </a:p>
          <a:p>
            <a:pPr algn="l">
              <a:buFont typeface="Arial" panose="020B0604020202020204" pitchFamily="34" charset="0"/>
              <a:buChar char="•"/>
            </a:pPr>
            <a:r>
              <a:rPr lang="en-CA" dirty="0">
                <a:solidFill>
                  <a:srgbClr val="555555"/>
                </a:solidFill>
                <a:effectLst/>
                <a:latin typeface="roboto" panose="02000000000000000000" pitchFamily="2" charset="0"/>
              </a:rPr>
              <a:t>Conduct a survey of local, district or area meetings with American Sign Language (A.S.L.) interpretation and add this information to local meeting lists/“Where and </a:t>
            </a:r>
            <a:r>
              <a:rPr lang="en-CA" dirty="0" err="1">
                <a:solidFill>
                  <a:srgbClr val="555555"/>
                </a:solidFill>
                <a:effectLst/>
                <a:latin typeface="roboto" panose="02000000000000000000" pitchFamily="2" charset="0"/>
              </a:rPr>
              <a:t>Whens</a:t>
            </a:r>
            <a:r>
              <a:rPr lang="en-CA" dirty="0">
                <a:solidFill>
                  <a:srgbClr val="555555"/>
                </a:solidFill>
                <a:effectLst/>
                <a:latin typeface="roboto" panose="02000000000000000000" pitchFamily="2" charset="0"/>
              </a:rPr>
              <a:t>.”</a:t>
            </a:r>
          </a:p>
          <a:p>
            <a:pPr algn="l">
              <a:buFont typeface="Arial" panose="020B0604020202020204" pitchFamily="34" charset="0"/>
              <a:buChar char="•"/>
            </a:pPr>
            <a:r>
              <a:rPr lang="en-CA" dirty="0">
                <a:solidFill>
                  <a:srgbClr val="555555"/>
                </a:solidFill>
                <a:effectLst/>
                <a:latin typeface="roboto" panose="02000000000000000000" pitchFamily="2" charset="0"/>
              </a:rPr>
              <a:t>Help arrange for American Sign Language interpreters at A.A. meetings.</a:t>
            </a:r>
          </a:p>
          <a:p>
            <a:endParaRPr lang="en-CA" dirty="0"/>
          </a:p>
        </p:txBody>
      </p:sp>
      <p:sp>
        <p:nvSpPr>
          <p:cNvPr id="6" name="Footer Placeholder 5">
            <a:extLst>
              <a:ext uri="{FF2B5EF4-FFF2-40B4-BE49-F238E27FC236}">
                <a16:creationId xmlns:a16="http://schemas.microsoft.com/office/drawing/2014/main" id="{BAA6A56E-42FB-746E-6DFC-4A0414DF1684}"/>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B13312F1-8568-D69D-778E-E739C3CADFCF}"/>
              </a:ext>
            </a:extLst>
          </p:cNvPr>
          <p:cNvSpPr>
            <a:spLocks noGrp="1"/>
          </p:cNvSpPr>
          <p:nvPr>
            <p:ph type="sldNum" sz="quarter" idx="33"/>
          </p:nvPr>
        </p:nvSpPr>
        <p:spPr/>
        <p:txBody>
          <a:bodyPr/>
          <a:lstStyle/>
          <a:p>
            <a:fld id="{19B51A1E-902D-48AF-9020-955120F399B6}" type="slidenum">
              <a:rPr lang="en-US" noProof="0" smtClean="0"/>
              <a:pPr/>
              <a:t>4</a:t>
            </a:fld>
            <a:endParaRPr lang="en-US" noProof="0" dirty="0"/>
          </a:p>
        </p:txBody>
      </p:sp>
      <p:sp>
        <p:nvSpPr>
          <p:cNvPr id="9" name="TextBox 8">
            <a:extLst>
              <a:ext uri="{FF2B5EF4-FFF2-40B4-BE49-F238E27FC236}">
                <a16:creationId xmlns:a16="http://schemas.microsoft.com/office/drawing/2014/main" id="{73D5A321-0BA6-DB19-F403-BD0057805E58}"/>
              </a:ext>
            </a:extLst>
          </p:cNvPr>
          <p:cNvSpPr txBox="1"/>
          <p:nvPr/>
        </p:nvSpPr>
        <p:spPr>
          <a:xfrm>
            <a:off x="432000" y="307649"/>
            <a:ext cx="6103398" cy="11069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Accessibilities Committee: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What we do…</a:t>
            </a:r>
          </a:p>
        </p:txBody>
      </p:sp>
      <p:pic>
        <p:nvPicPr>
          <p:cNvPr id="2052" name="Picture 4" descr="A disabled senior man in wheelchair indoors playing with a pet dog at home. A disabled senior man in wheelchair indoors playing with a pet dog at home. Copy space. disabled person stock pictures, royalty-free photos &amp; images">
            <a:extLst>
              <a:ext uri="{FF2B5EF4-FFF2-40B4-BE49-F238E27FC236}">
                <a16:creationId xmlns:a16="http://schemas.microsoft.com/office/drawing/2014/main" id="{2BCFAC4F-6300-57CD-9801-3849B2A8754E}"/>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009" r="17009"/>
          <a:stretch>
            <a:fillRect/>
          </a:stretch>
        </p:blipFill>
        <p:spPr bwMode="auto">
          <a:xfrm>
            <a:off x="8268654" y="37333"/>
            <a:ext cx="3491345" cy="364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7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DA4A3F-E49A-B353-E084-F0D560635B55}"/>
              </a:ext>
            </a:extLst>
          </p:cNvPr>
          <p:cNvSpPr>
            <a:spLocks noGrp="1"/>
          </p:cNvSpPr>
          <p:nvPr>
            <p:ph type="title"/>
          </p:nvPr>
        </p:nvSpPr>
        <p:spPr/>
        <p:txBody>
          <a:bodyPr/>
          <a:lstStyle/>
          <a:p>
            <a:r>
              <a:rPr kumimoji="0" lang="en-CA" sz="4800" b="1" i="0" u="none" strike="noStrike" kern="1200" cap="none" spc="-300" normalizeH="0" baseline="0" noProof="0" dirty="0">
                <a:ln>
                  <a:noFill/>
                </a:ln>
                <a:solidFill>
                  <a:prstClr val="black">
                    <a:lumMod val="75000"/>
                    <a:lumOff val="25000"/>
                  </a:prstClr>
                </a:solidFill>
                <a:effectLst/>
                <a:uLnTx/>
                <a:uFillTx/>
                <a:latin typeface="Corbel"/>
                <a:ea typeface="+mj-ea"/>
                <a:cs typeface="+mj-cs"/>
              </a:rPr>
              <a:t>Committee work</a:t>
            </a:r>
            <a:endParaRPr lang="en-CA" dirty="0"/>
          </a:p>
        </p:txBody>
      </p:sp>
      <p:sp>
        <p:nvSpPr>
          <p:cNvPr id="4" name="Text Placeholder 3">
            <a:extLst>
              <a:ext uri="{FF2B5EF4-FFF2-40B4-BE49-F238E27FC236}">
                <a16:creationId xmlns:a16="http://schemas.microsoft.com/office/drawing/2014/main" id="{F37F3498-9DD3-D8A5-A22A-7A9D07883236}"/>
              </a:ext>
            </a:extLst>
          </p:cNvPr>
          <p:cNvSpPr>
            <a:spLocks noGrp="1"/>
          </p:cNvSpPr>
          <p:nvPr>
            <p:ph type="body" sz="quarter" idx="32"/>
          </p:nvPr>
        </p:nvSpPr>
        <p:spPr/>
        <p:txBody>
          <a:bodyPr/>
          <a:lstStyle/>
          <a:p>
            <a:pPr algn="l"/>
            <a:r>
              <a:rPr lang="en-CA" dirty="0"/>
              <a:t>“It is so good to be made to feel welcome and ‘a part of,’ especially when you have a disability…”</a:t>
            </a:r>
          </a:p>
        </p:txBody>
      </p:sp>
      <p:sp>
        <p:nvSpPr>
          <p:cNvPr id="5" name="Content Placeholder 4">
            <a:extLst>
              <a:ext uri="{FF2B5EF4-FFF2-40B4-BE49-F238E27FC236}">
                <a16:creationId xmlns:a16="http://schemas.microsoft.com/office/drawing/2014/main" id="{38AFE233-D163-56BC-B8A0-DAD72940AE75}"/>
              </a:ext>
            </a:extLst>
          </p:cNvPr>
          <p:cNvSpPr>
            <a:spLocks noGrp="1"/>
          </p:cNvSpPr>
          <p:nvPr>
            <p:ph sz="half" idx="1"/>
          </p:nvPr>
        </p:nvSpPr>
        <p:spPr>
          <a:xfrm>
            <a:off x="343223" y="3384058"/>
            <a:ext cx="5472000" cy="2999426"/>
          </a:xfrm>
        </p:spPr>
        <p:txBody>
          <a:bodyPr/>
          <a:lstStyle/>
          <a:p>
            <a:pPr algn="l">
              <a:buFont typeface="Arial" panose="020B0604020202020204" pitchFamily="34" charset="0"/>
              <a:buChar char="•"/>
            </a:pPr>
            <a:r>
              <a:rPr lang="en-CA" b="0" i="0" dirty="0">
                <a:solidFill>
                  <a:srgbClr val="555555"/>
                </a:solidFill>
                <a:effectLst/>
                <a:latin typeface="roboto" panose="02000000000000000000" pitchFamily="2" charset="0"/>
              </a:rPr>
              <a:t>Make A.A. informational presentations at schools for the Blind, Deaf and Hard-of-Hearing; vocational rehabilitation agencies; rehabilitation centers for people with brain injuries; and centers for those with intellectual challenges or differences.</a:t>
            </a:r>
            <a:endParaRPr lang="en-CA" dirty="0">
              <a:solidFill>
                <a:srgbClr val="555555"/>
              </a:solidFill>
              <a:effectLst/>
              <a:latin typeface="roboto" panose="02000000000000000000" pitchFamily="2" charset="0"/>
            </a:endParaRPr>
          </a:p>
          <a:p>
            <a:pPr algn="l">
              <a:buFont typeface="Arial" panose="020B0604020202020204" pitchFamily="34" charset="0"/>
              <a:buChar char="•"/>
            </a:pPr>
            <a:r>
              <a:rPr lang="en-CA" b="0" i="0" dirty="0">
                <a:solidFill>
                  <a:srgbClr val="555555"/>
                </a:solidFill>
                <a:effectLst/>
                <a:latin typeface="roboto" panose="02000000000000000000" pitchFamily="2" charset="0"/>
              </a:rPr>
              <a:t>Arrange meetings for A.A. members who do not have regular access to A.A. meetings, e.g. in hospitals; rehabilitation centers for those with injuries or physical differences; residences for those with intellectual or information processing challenges; and those in assisted living or skilled nursing facilities.</a:t>
            </a:r>
          </a:p>
          <a:p>
            <a:pPr algn="l">
              <a:buFont typeface="Arial" panose="020B0604020202020204" pitchFamily="34" charset="0"/>
              <a:buChar char="•"/>
            </a:pPr>
            <a:r>
              <a:rPr lang="en-CA" b="0" i="0" dirty="0">
                <a:solidFill>
                  <a:srgbClr val="555555"/>
                </a:solidFill>
                <a:effectLst/>
                <a:latin typeface="roboto" panose="02000000000000000000" pitchFamily="2" charset="0"/>
              </a:rPr>
              <a:t>Take a meeting to homebound A.A. members along with two or more members of the Fellowship.</a:t>
            </a:r>
          </a:p>
          <a:p>
            <a:endParaRPr lang="en-CA" dirty="0"/>
          </a:p>
        </p:txBody>
      </p:sp>
      <p:sp>
        <p:nvSpPr>
          <p:cNvPr id="6" name="Footer Placeholder 5">
            <a:extLst>
              <a:ext uri="{FF2B5EF4-FFF2-40B4-BE49-F238E27FC236}">
                <a16:creationId xmlns:a16="http://schemas.microsoft.com/office/drawing/2014/main" id="{1B7AE594-E982-614E-C56D-9CB1E702F2E7}"/>
              </a:ext>
            </a:extLst>
          </p:cNvPr>
          <p:cNvSpPr>
            <a:spLocks noGrp="1"/>
          </p:cNvSpPr>
          <p:nvPr>
            <p:ph type="ftr" sz="quarter" idx="13"/>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3D50F32C-EA65-C45A-8DD4-381EE8B91893}"/>
              </a:ext>
            </a:extLst>
          </p:cNvPr>
          <p:cNvSpPr>
            <a:spLocks noGrp="1"/>
          </p:cNvSpPr>
          <p:nvPr>
            <p:ph type="sldNum" sz="quarter" idx="33"/>
          </p:nvPr>
        </p:nvSpPr>
        <p:spPr/>
        <p:txBody>
          <a:bodyPr/>
          <a:lstStyle/>
          <a:p>
            <a:fld id="{19B51A1E-902D-48AF-9020-955120F399B6}" type="slidenum">
              <a:rPr lang="en-US" noProof="0" smtClean="0"/>
              <a:pPr/>
              <a:t>5</a:t>
            </a:fld>
            <a:endParaRPr lang="en-US" noProof="0" dirty="0"/>
          </a:p>
        </p:txBody>
      </p:sp>
      <p:sp>
        <p:nvSpPr>
          <p:cNvPr id="9" name="TextBox 8">
            <a:extLst>
              <a:ext uri="{FF2B5EF4-FFF2-40B4-BE49-F238E27FC236}">
                <a16:creationId xmlns:a16="http://schemas.microsoft.com/office/drawing/2014/main" id="{53DF8ADB-FEEB-E2A5-2327-A57F36D6C5BD}"/>
              </a:ext>
            </a:extLst>
          </p:cNvPr>
          <p:cNvSpPr txBox="1"/>
          <p:nvPr/>
        </p:nvSpPr>
        <p:spPr>
          <a:xfrm>
            <a:off x="212301" y="289894"/>
            <a:ext cx="6103398" cy="11069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Accessibilities Committee: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What we do…</a:t>
            </a:r>
          </a:p>
        </p:txBody>
      </p:sp>
      <p:pic>
        <p:nvPicPr>
          <p:cNvPr id="3074" name="Picture 2" descr="Disablee man on wheelchair crossing the road. Disabled man on wheelchair preparing to cross the road on pedestrian crossing, copy space. disabled person stock pictures, royalty-free photos &amp; images">
            <a:extLst>
              <a:ext uri="{FF2B5EF4-FFF2-40B4-BE49-F238E27FC236}">
                <a16:creationId xmlns:a16="http://schemas.microsoft.com/office/drawing/2014/main" id="{50F64D29-42FA-A987-6C4F-C97092BA4974}"/>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9745" r="19745"/>
          <a:stretch>
            <a:fillRect/>
          </a:stretch>
        </p:blipFill>
        <p:spPr bwMode="auto">
          <a:xfrm>
            <a:off x="8269379" y="18239"/>
            <a:ext cx="3488513" cy="364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548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90406E-BA67-4D90-F8F4-E0CF4C820B11}"/>
              </a:ext>
            </a:extLst>
          </p:cNvPr>
          <p:cNvSpPr>
            <a:spLocks noGrp="1"/>
          </p:cNvSpPr>
          <p:nvPr>
            <p:ph type="title"/>
          </p:nvPr>
        </p:nvSpPr>
        <p:spPr/>
        <p:txBody>
          <a:bodyPr/>
          <a:lstStyle/>
          <a:p>
            <a:r>
              <a:rPr kumimoji="0" lang="en-CA" sz="4800" b="1" i="0" u="none" strike="noStrike" kern="1200" cap="none" spc="-300" normalizeH="0" baseline="0" noProof="0" dirty="0">
                <a:ln>
                  <a:noFill/>
                </a:ln>
                <a:solidFill>
                  <a:prstClr val="black">
                    <a:lumMod val="75000"/>
                    <a:lumOff val="25000"/>
                  </a:prstClr>
                </a:solidFill>
                <a:effectLst/>
                <a:uLnTx/>
                <a:uFillTx/>
                <a:latin typeface="Corbel"/>
                <a:ea typeface="+mj-ea"/>
                <a:cs typeface="+mj-cs"/>
              </a:rPr>
              <a:t>Committee work</a:t>
            </a:r>
            <a:endParaRPr lang="en-CA" dirty="0"/>
          </a:p>
        </p:txBody>
      </p:sp>
      <p:sp>
        <p:nvSpPr>
          <p:cNvPr id="4" name="Text Placeholder 3">
            <a:extLst>
              <a:ext uri="{FF2B5EF4-FFF2-40B4-BE49-F238E27FC236}">
                <a16:creationId xmlns:a16="http://schemas.microsoft.com/office/drawing/2014/main" id="{BACBFFD2-9DCD-9109-8284-9D3F0E317601}"/>
              </a:ext>
            </a:extLst>
          </p:cNvPr>
          <p:cNvSpPr>
            <a:spLocks noGrp="1"/>
          </p:cNvSpPr>
          <p:nvPr>
            <p:ph type="body" sz="quarter" idx="32"/>
          </p:nvPr>
        </p:nvSpPr>
        <p:spPr>
          <a:xfrm>
            <a:off x="7111800" y="4787899"/>
            <a:ext cx="4648200" cy="1426469"/>
          </a:xfrm>
        </p:spPr>
        <p:txBody>
          <a:bodyPr/>
          <a:lstStyle/>
          <a:p>
            <a:pPr algn="l"/>
            <a:r>
              <a:rPr lang="en-CA" dirty="0"/>
              <a:t>Respect for the dignity of others is the foundation for all of A.A.’s efforts to carry the message to alcoholics with special needs, with emphasis on identification rather than on how people are different</a:t>
            </a:r>
          </a:p>
        </p:txBody>
      </p:sp>
      <p:sp>
        <p:nvSpPr>
          <p:cNvPr id="5" name="Content Placeholder 4">
            <a:extLst>
              <a:ext uri="{FF2B5EF4-FFF2-40B4-BE49-F238E27FC236}">
                <a16:creationId xmlns:a16="http://schemas.microsoft.com/office/drawing/2014/main" id="{469B03CF-3E24-D409-D6CF-A51AD4BAA7D0}"/>
              </a:ext>
            </a:extLst>
          </p:cNvPr>
          <p:cNvSpPr>
            <a:spLocks noGrp="1"/>
          </p:cNvSpPr>
          <p:nvPr>
            <p:ph sz="half" idx="1"/>
          </p:nvPr>
        </p:nvSpPr>
        <p:spPr/>
        <p:txBody>
          <a:bodyPr/>
          <a:lstStyle/>
          <a:p>
            <a:pPr algn="l">
              <a:buFont typeface="Arial" panose="020B0604020202020204" pitchFamily="34" charset="0"/>
              <a:buChar char="•"/>
            </a:pPr>
            <a:r>
              <a:rPr lang="en-CA" b="0" i="0" dirty="0">
                <a:solidFill>
                  <a:srgbClr val="555555"/>
                </a:solidFill>
                <a:effectLst/>
                <a:latin typeface="roboto" panose="02000000000000000000" pitchFamily="2" charset="0"/>
              </a:rPr>
              <a:t>Provide Accessibilities workshops and assistance to people with disabilities at conventions, conferences, service weekends, service meetings, special events, etc.</a:t>
            </a:r>
          </a:p>
          <a:p>
            <a:pPr algn="l">
              <a:buFont typeface="Arial" panose="020B0604020202020204" pitchFamily="34" charset="0"/>
              <a:buChar char="•"/>
            </a:pPr>
            <a:r>
              <a:rPr lang="en-CA" b="0" i="0" dirty="0">
                <a:solidFill>
                  <a:srgbClr val="555555"/>
                </a:solidFill>
                <a:effectLst/>
                <a:latin typeface="roboto" panose="02000000000000000000" pitchFamily="2" charset="0"/>
              </a:rPr>
              <a:t>Gather local information and identify outside local resources regarding accessibility requirements and options.</a:t>
            </a:r>
          </a:p>
          <a:p>
            <a:r>
              <a:rPr lang="en-CA" b="0" i="0" dirty="0">
                <a:solidFill>
                  <a:srgbClr val="555555"/>
                </a:solidFill>
                <a:effectLst/>
                <a:latin typeface="roboto" panose="02000000000000000000" pitchFamily="2" charset="0"/>
              </a:rPr>
              <a:t>Record a video of professional interpreters signing A.A. meetings, for posting on social media, local A.A. websites, or sharing with members who are Deaf or Hard-of-Hearing.</a:t>
            </a:r>
          </a:p>
          <a:p>
            <a:endParaRPr lang="en-CA" dirty="0"/>
          </a:p>
        </p:txBody>
      </p:sp>
      <p:sp>
        <p:nvSpPr>
          <p:cNvPr id="6" name="Footer Placeholder 5">
            <a:extLst>
              <a:ext uri="{FF2B5EF4-FFF2-40B4-BE49-F238E27FC236}">
                <a16:creationId xmlns:a16="http://schemas.microsoft.com/office/drawing/2014/main" id="{92B76D3A-989A-3AAB-1D28-1E86AD29713B}"/>
              </a:ext>
            </a:extLst>
          </p:cNvPr>
          <p:cNvSpPr>
            <a:spLocks noGrp="1"/>
          </p:cNvSpPr>
          <p:nvPr>
            <p:ph type="ftr" sz="quarter" idx="13"/>
          </p:nvPr>
        </p:nvSpPr>
        <p:spPr/>
        <p:txBody>
          <a:bodyPr/>
          <a:lstStyle/>
          <a:p>
            <a:r>
              <a:rPr lang="en-US" noProof="0"/>
              <a:t>Add a footer</a:t>
            </a:r>
            <a:endParaRPr lang="en-US" noProof="0" dirty="0"/>
          </a:p>
        </p:txBody>
      </p:sp>
      <p:sp>
        <p:nvSpPr>
          <p:cNvPr id="7" name="Slide Number Placeholder 6">
            <a:extLst>
              <a:ext uri="{FF2B5EF4-FFF2-40B4-BE49-F238E27FC236}">
                <a16:creationId xmlns:a16="http://schemas.microsoft.com/office/drawing/2014/main" id="{83FBD7A7-5A3C-1755-9BCC-56D5E4444FA7}"/>
              </a:ext>
            </a:extLst>
          </p:cNvPr>
          <p:cNvSpPr>
            <a:spLocks noGrp="1"/>
          </p:cNvSpPr>
          <p:nvPr>
            <p:ph type="sldNum" sz="quarter" idx="33"/>
          </p:nvPr>
        </p:nvSpPr>
        <p:spPr/>
        <p:txBody>
          <a:bodyPr/>
          <a:lstStyle/>
          <a:p>
            <a:fld id="{19B51A1E-902D-48AF-9020-955120F399B6}" type="slidenum">
              <a:rPr lang="en-US" noProof="0" smtClean="0"/>
              <a:pPr/>
              <a:t>6</a:t>
            </a:fld>
            <a:endParaRPr lang="en-US" noProof="0" dirty="0"/>
          </a:p>
        </p:txBody>
      </p:sp>
      <p:sp>
        <p:nvSpPr>
          <p:cNvPr id="9" name="TextBox 8">
            <a:extLst>
              <a:ext uri="{FF2B5EF4-FFF2-40B4-BE49-F238E27FC236}">
                <a16:creationId xmlns:a16="http://schemas.microsoft.com/office/drawing/2014/main" id="{2DDCBD8C-E13C-3FEE-A4E3-35124B4BE5A4}"/>
              </a:ext>
            </a:extLst>
          </p:cNvPr>
          <p:cNvSpPr txBox="1"/>
          <p:nvPr/>
        </p:nvSpPr>
        <p:spPr>
          <a:xfrm>
            <a:off x="212301" y="325404"/>
            <a:ext cx="6103398" cy="110697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Accessibilities Committee: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Candara"/>
                <a:ea typeface="+mn-ea"/>
                <a:cs typeface="+mn-cs"/>
              </a:rPr>
              <a:t>What we do…</a:t>
            </a:r>
          </a:p>
        </p:txBody>
      </p:sp>
      <p:pic>
        <p:nvPicPr>
          <p:cNvPr id="4098" name="Picture 2" descr="Hands Protecting Disabled Handicap Icon Close-up Of A Hands Protecting Disabled Handicap Icon disabled person stock pictures, royalty-free photos &amp; images">
            <a:extLst>
              <a:ext uri="{FF2B5EF4-FFF2-40B4-BE49-F238E27FC236}">
                <a16:creationId xmlns:a16="http://schemas.microsoft.com/office/drawing/2014/main" id="{E8D1CB5D-F0C4-6A02-E4D3-C98C123B28F3}"/>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8104" r="18104"/>
          <a:stretch>
            <a:fillRect/>
          </a:stretch>
        </p:blipFill>
        <p:spPr bwMode="auto">
          <a:xfrm>
            <a:off x="8303491" y="33280"/>
            <a:ext cx="3456509" cy="361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62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Wheelchair bound">
            <a:extLst>
              <a:ext uri="{FF2B5EF4-FFF2-40B4-BE49-F238E27FC236}">
                <a16:creationId xmlns:a16="http://schemas.microsoft.com/office/drawing/2014/main" id="{7E468295-904F-0743-AD06-67DA21353B9E}"/>
              </a:ext>
            </a:extLst>
          </p:cNvPr>
          <p:cNvPicPr>
            <a:picLocks noGrp="1" noChangeAspect="1"/>
          </p:cNvPicPr>
          <p:nvPr>
            <p:ph type="pic" sz="quarter" idx="14"/>
          </p:nvPr>
        </p:nvPicPr>
        <p:blipFill rotWithShape="1">
          <a:blip r:embed="rId2">
            <a:extLst>
              <a:ext uri="{837473B0-CC2E-450A-ABE3-18F120FF3D39}">
                <a1611:picAttrSrcUrl xmlns:a1611="http://schemas.microsoft.com/office/drawing/2016/11/main" r:id="rId3"/>
              </a:ext>
            </a:extLst>
          </a:blip>
          <a:srcRect l="14000"/>
          <a:stretch/>
        </p:blipFill>
        <p:spPr>
          <a:xfrm>
            <a:off x="0" y="1155671"/>
            <a:ext cx="5242560" cy="4060007"/>
          </a:xfrm>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5118100" y="1869795"/>
            <a:ext cx="6641900" cy="1124345"/>
          </a:xfrm>
        </p:spPr>
        <p:txBody>
          <a:bodyPr/>
          <a:lstStyle/>
          <a:p>
            <a:r>
              <a:rPr lang="en-US" dirty="0"/>
              <a:t>Our Promise</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5118334" y="2994141"/>
            <a:ext cx="6624000" cy="1044000"/>
          </a:xfrm>
        </p:spPr>
        <p:txBody>
          <a:bodyPr/>
          <a:lstStyle/>
          <a:p>
            <a:r>
              <a:rPr lang="en-US" dirty="0"/>
              <a:t>Neither geography, mobility, language, culture, ethnicity, sexual/ gender orientation, socioeconomic status, nor physical or mental disability will prevent AA from being accessible</a:t>
            </a:r>
          </a:p>
        </p:txBody>
      </p:sp>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6288000" y="4196080"/>
            <a:ext cx="5472000" cy="1995919"/>
          </a:xfrm>
        </p:spPr>
        <p:txBody>
          <a:bodyPr/>
          <a:lstStyle/>
          <a:p>
            <a:pPr marL="0" indent="0">
              <a:buNone/>
            </a:pPr>
            <a:r>
              <a:rPr lang="en-US" sz="2800" dirty="0"/>
              <a:t>Dignity of AA members </a:t>
            </a:r>
          </a:p>
          <a:p>
            <a:r>
              <a:rPr lang="en-US" dirty="0"/>
              <a:t>At all access points to the program… from that first call or meeting, to sponsorship and home groups, to regular attendance at meetings, special events, and general service… AA newcomers and members are treated with dignity and respect so that the AA membership can carry its message</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7</a:t>
            </a:fld>
            <a:endParaRPr lang="en-US" dirty="0"/>
          </a:p>
        </p:txBody>
      </p:sp>
      <p:grpSp>
        <p:nvGrpSpPr>
          <p:cNvPr id="10" name="Group 9">
            <a:extLst>
              <a:ext uri="{FF2B5EF4-FFF2-40B4-BE49-F238E27FC236}">
                <a16:creationId xmlns:a16="http://schemas.microsoft.com/office/drawing/2014/main" id="{C7183686-FEFB-DCBE-3896-7DAFA7EED399}"/>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1" name="Rectangle 10">
              <a:extLst>
                <a:ext uri="{FF2B5EF4-FFF2-40B4-BE49-F238E27FC236}">
                  <a16:creationId xmlns:a16="http://schemas.microsoft.com/office/drawing/2014/main" id="{89A365C6-7CEB-BD7F-7048-E54061EE680D}"/>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Picture 11" descr="Logo, icon&#10;&#10;Description automatically generated">
              <a:extLst>
                <a:ext uri="{FF2B5EF4-FFF2-40B4-BE49-F238E27FC236}">
                  <a16:creationId xmlns:a16="http://schemas.microsoft.com/office/drawing/2014/main" id="{B4AE7553-1245-963E-16EC-946B99D8245B}"/>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artisticTexturizer/>
                      </a14:imgEffect>
                    </a14:imgLayer>
                  </a14:imgProps>
                </a:ext>
                <a:ext uri="{837473B0-CC2E-450A-ABE3-18F120FF3D39}">
                  <a1611:picAttrSrcUrl xmlns:a1611="http://schemas.microsoft.com/office/drawing/2016/11/main" r:id="rId6"/>
                </a:ext>
              </a:extLst>
            </a:blip>
            <a:stretch>
              <a:fillRect/>
            </a:stretch>
          </p:blipFill>
          <p:spPr>
            <a:xfrm>
              <a:off x="10554294" y="5994804"/>
              <a:ext cx="792000" cy="753093"/>
            </a:xfrm>
            <a:prstGeom prst="ellipse">
              <a:avLst/>
            </a:prstGeom>
          </p:spPr>
        </p:pic>
      </p:grpSp>
      <p:sp>
        <p:nvSpPr>
          <p:cNvPr id="13" name="TextBox 12">
            <a:extLst>
              <a:ext uri="{FF2B5EF4-FFF2-40B4-BE49-F238E27FC236}">
                <a16:creationId xmlns:a16="http://schemas.microsoft.com/office/drawing/2014/main" id="{0FA0C09F-9F92-D9A2-D336-D72DC05E2427}"/>
              </a:ext>
            </a:extLst>
          </p:cNvPr>
          <p:cNvSpPr txBox="1"/>
          <p:nvPr/>
        </p:nvSpPr>
        <p:spPr>
          <a:xfrm>
            <a:off x="0" y="5290279"/>
            <a:ext cx="6102220" cy="369332"/>
          </a:xfrm>
          <a:prstGeom prst="rect">
            <a:avLst/>
          </a:prstGeom>
          <a:noFill/>
        </p:spPr>
        <p:txBody>
          <a:bodyPr wrap="square">
            <a:spAutoFit/>
          </a:bodyPr>
          <a:lstStyle/>
          <a:p>
            <a:r>
              <a:rPr lang="en-CA" dirty="0"/>
              <a:t>Wheelchair bound</a:t>
            </a:r>
          </a:p>
        </p:txBody>
      </p:sp>
    </p:spTree>
    <p:extLst>
      <p:ext uri="{BB962C8B-B14F-4D97-AF65-F5344CB8AC3E}">
        <p14:creationId xmlns:p14="http://schemas.microsoft.com/office/powerpoint/2010/main" val="722098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Accessibilities of Alcoholics Anonymous </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339513" cy="583630"/>
          </a:xfrm>
        </p:spPr>
        <p:txBody>
          <a:bodyPr/>
          <a:lstStyle/>
          <a:p>
            <a:r>
              <a:rPr lang="en-US" dirty="0"/>
              <a:t>There are various special needs associated with access to Alcoholics Anonymous (i.e., availability of resources [websites, literature, communication methods, sponsorship], general service, service structure, meetings, events)</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Physical Disability</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759152"/>
          </a:xfrm>
        </p:spPr>
        <p:txBody>
          <a:bodyPr/>
          <a:lstStyle/>
          <a:p>
            <a:r>
              <a:rPr lang="en-US" dirty="0"/>
              <a:t>Mobility -Access to ramps, elevators, washrooms</a:t>
            </a:r>
          </a:p>
          <a:p>
            <a:r>
              <a:rPr lang="en-US" dirty="0"/>
              <a:t>Hearing - Need for microphones, volume control, ASL,</a:t>
            </a:r>
          </a:p>
          <a:p>
            <a:pPr marL="0" indent="0">
              <a:buNone/>
            </a:pPr>
            <a:r>
              <a:rPr lang="en-US" dirty="0"/>
              <a:t>     Closed-captioning</a:t>
            </a:r>
          </a:p>
          <a:p>
            <a:r>
              <a:rPr lang="en-US" dirty="0"/>
              <a:t>Sight – Need ride assistance, hybrid dial in numbers, </a:t>
            </a:r>
            <a:r>
              <a:rPr lang="en-US" dirty="0" err="1"/>
              <a:t>colour</a:t>
            </a:r>
            <a:r>
              <a:rPr lang="en-US" dirty="0"/>
              <a:t> blindness</a:t>
            </a:r>
          </a:p>
          <a:p>
            <a:pPr marL="0" indent="0">
              <a:buNone/>
            </a:pPr>
            <a:endParaRPr lang="en-US" dirty="0"/>
          </a:p>
          <a:p>
            <a:pPr marL="0" indent="0">
              <a:buNone/>
            </a:pPr>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Mental Disability</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47459"/>
            <a:ext cx="5472113" cy="2902541"/>
          </a:xfrm>
        </p:spPr>
        <p:txBody>
          <a:bodyPr/>
          <a:lstStyle/>
          <a:p>
            <a:pPr lvl="1"/>
            <a:r>
              <a:rPr lang="en-US" dirty="0"/>
              <a:t>Sensitivity to depression, anxiety, ADHD, personality disorders, ASD </a:t>
            </a:r>
          </a:p>
          <a:p>
            <a:pPr lvl="1"/>
            <a:r>
              <a:rPr lang="en-US" dirty="0"/>
              <a:t>Members may suffer from brain injury or other cognitive impairments that limit their abilities in ways that are misunderstood.</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8</a:t>
            </a:fld>
            <a:endParaRPr lang="en-US" dirty="0"/>
          </a:p>
        </p:txBody>
      </p:sp>
      <p:grpSp>
        <p:nvGrpSpPr>
          <p:cNvPr id="16" name="Group 15">
            <a:extLst>
              <a:ext uri="{FF2B5EF4-FFF2-40B4-BE49-F238E27FC236}">
                <a16:creationId xmlns:a16="http://schemas.microsoft.com/office/drawing/2014/main" id="{62080DFB-157D-9050-38A0-0E8AC2DD2B12}"/>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7" name="Rectangle 16">
              <a:extLst>
                <a:ext uri="{FF2B5EF4-FFF2-40B4-BE49-F238E27FC236}">
                  <a16:creationId xmlns:a16="http://schemas.microsoft.com/office/drawing/2014/main" id="{F6C145E1-CBA6-F66B-8A4E-047CD81F5C7E}"/>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Logo, icon&#10;&#10;Description automatically generated">
              <a:extLst>
                <a:ext uri="{FF2B5EF4-FFF2-40B4-BE49-F238E27FC236}">
                  <a16:creationId xmlns:a16="http://schemas.microsoft.com/office/drawing/2014/main" id="{AC1CB328-2172-E0AD-C45D-F9812251209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837473B0-CC2E-450A-ABE3-18F120FF3D39}">
                  <a1611:picAttrSrcUrl xmlns:a1611="http://schemas.microsoft.com/office/drawing/2016/11/main" r:id="rId4"/>
                </a:ext>
              </a:extLst>
            </a:blip>
            <a:stretch>
              <a:fillRect/>
            </a:stretch>
          </p:blipFill>
          <p:spPr>
            <a:xfrm>
              <a:off x="10554294" y="5994804"/>
              <a:ext cx="792000" cy="753093"/>
            </a:xfrm>
            <a:prstGeom prst="ellipse">
              <a:avLst/>
            </a:prstGeom>
          </p:spPr>
        </p:pic>
      </p:grpSp>
    </p:spTree>
    <p:extLst>
      <p:ext uri="{BB962C8B-B14F-4D97-AF65-F5344CB8AC3E}">
        <p14:creationId xmlns:p14="http://schemas.microsoft.com/office/powerpoint/2010/main" val="398204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r>
              <a:rPr lang="en-US" dirty="0"/>
              <a:t>Accessibilities of Alcoholics Anonymous</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31800" y="1008000"/>
            <a:ext cx="11339513" cy="583630"/>
          </a:xfrm>
        </p:spPr>
        <p:txBody>
          <a:bodyPr/>
          <a:lstStyle/>
          <a:p>
            <a:r>
              <a:rPr lang="en-US" dirty="0"/>
              <a:t>There are various special needs associated with access to Alcoholics Anonymous (i.e., availability of resources [websites, literature, communication methods, sponsorship], general service, service structure, meetings, events)</a:t>
            </a:r>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Geography</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194694"/>
          </a:xfrm>
        </p:spPr>
        <p:txBody>
          <a:bodyPr/>
          <a:lstStyle/>
          <a:p>
            <a:r>
              <a:rPr lang="en-US" dirty="0"/>
              <a:t>Remote communities</a:t>
            </a:r>
          </a:p>
          <a:p>
            <a:pPr marL="0" indent="0">
              <a:buNone/>
            </a:pPr>
            <a:endParaRPr lang="en-US" dirty="0"/>
          </a:p>
          <a:p>
            <a:pPr lvl="1"/>
            <a:r>
              <a:rPr lang="en-US" dirty="0"/>
              <a:t>Limited access to meetings within a reasonable distance</a:t>
            </a:r>
          </a:p>
          <a:p>
            <a:pPr lvl="1"/>
            <a:r>
              <a:rPr lang="en-US" dirty="0"/>
              <a:t>Hybrid meetings have helped these communities.</a:t>
            </a:r>
          </a:p>
          <a:p>
            <a:pPr marL="266700" lvl="1" indent="0">
              <a:buNone/>
            </a:pPr>
            <a:endParaRPr lang="en-US"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Homebound</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47459"/>
            <a:ext cx="5472113" cy="2196041"/>
          </a:xfrm>
        </p:spPr>
        <p:txBody>
          <a:bodyPr/>
          <a:lstStyle/>
          <a:p>
            <a:r>
              <a:rPr lang="en-US" dirty="0"/>
              <a:t>Chronic illness/homebound</a:t>
            </a:r>
          </a:p>
          <a:p>
            <a:endParaRPr lang="en-US" dirty="0"/>
          </a:p>
          <a:p>
            <a:pPr lvl="1"/>
            <a:r>
              <a:rPr lang="en-US" dirty="0"/>
              <a:t>Inability to attend in-person meetings </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9</a:t>
            </a:fld>
            <a:endParaRPr lang="en-US" dirty="0"/>
          </a:p>
        </p:txBody>
      </p:sp>
      <p:grpSp>
        <p:nvGrpSpPr>
          <p:cNvPr id="16" name="Group 15">
            <a:extLst>
              <a:ext uri="{FF2B5EF4-FFF2-40B4-BE49-F238E27FC236}">
                <a16:creationId xmlns:a16="http://schemas.microsoft.com/office/drawing/2014/main" id="{62080DFB-157D-9050-38A0-0E8AC2DD2B12}"/>
              </a:ext>
              <a:ext uri="{C183D7F6-B498-43B3-948B-1728B52AA6E4}">
                <adec:decorative xmlns:adec="http://schemas.microsoft.com/office/drawing/2017/decorative" val="1"/>
              </a:ext>
            </a:extLst>
          </p:cNvPr>
          <p:cNvGrpSpPr/>
          <p:nvPr/>
        </p:nvGrpSpPr>
        <p:grpSpPr>
          <a:xfrm>
            <a:off x="10493094" y="5994804"/>
            <a:ext cx="914400" cy="797197"/>
            <a:chOff x="10493094" y="5994804"/>
            <a:chExt cx="914400" cy="797197"/>
          </a:xfrm>
        </p:grpSpPr>
        <p:sp>
          <p:nvSpPr>
            <p:cNvPr id="17" name="Rectangle 16">
              <a:extLst>
                <a:ext uri="{FF2B5EF4-FFF2-40B4-BE49-F238E27FC236}">
                  <a16:creationId xmlns:a16="http://schemas.microsoft.com/office/drawing/2014/main" id="{F6C145E1-CBA6-F66B-8A4E-047CD81F5C7E}"/>
                </a:ext>
              </a:extLst>
            </p:cNvPr>
            <p:cNvSpPr/>
            <p:nvPr/>
          </p:nvSpPr>
          <p:spPr>
            <a:xfrm>
              <a:off x="10493094" y="6314481"/>
              <a:ext cx="914400" cy="477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8" name="Picture 17" descr="Logo, icon&#10;&#10;Description automatically generated">
              <a:extLst>
                <a:ext uri="{FF2B5EF4-FFF2-40B4-BE49-F238E27FC236}">
                  <a16:creationId xmlns:a16="http://schemas.microsoft.com/office/drawing/2014/main" id="{AC1CB328-2172-E0AD-C45D-F9812251209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837473B0-CC2E-450A-ABE3-18F120FF3D39}">
                  <a1611:picAttrSrcUrl xmlns:a1611="http://schemas.microsoft.com/office/drawing/2016/11/main" r:id="rId4"/>
                </a:ext>
              </a:extLst>
            </a:blip>
            <a:stretch>
              <a:fillRect/>
            </a:stretch>
          </p:blipFill>
          <p:spPr>
            <a:xfrm>
              <a:off x="10554294" y="5994804"/>
              <a:ext cx="792000" cy="753093"/>
            </a:xfrm>
            <a:prstGeom prst="ellipse">
              <a:avLst/>
            </a:prstGeom>
          </p:spPr>
        </p:pic>
      </p:grpSp>
    </p:spTree>
    <p:extLst>
      <p:ext uri="{BB962C8B-B14F-4D97-AF65-F5344CB8AC3E}">
        <p14:creationId xmlns:p14="http://schemas.microsoft.com/office/powerpoint/2010/main" val="3188837873"/>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90D0D0-7C1D-47FF-A2F0-9937AA567A3D}">
  <ds:schemaRefs>
    <ds:schemaRef ds:uri="http://purl.org/dc/terms/"/>
    <ds:schemaRef ds:uri="http://www.w3.org/XML/1998/namespace"/>
    <ds:schemaRef ds:uri="16c05727-aa75-4e4a-9b5f-8a80a1165891"/>
    <ds:schemaRef ds:uri="http://schemas.microsoft.com/office/2006/metadata/properties"/>
    <ds:schemaRef ds:uri="http://purl.org/dc/elements/1.1/"/>
    <ds:schemaRef ds:uri="http://schemas.microsoft.com/office/2006/documentManagement/types"/>
    <ds:schemaRef ds:uri="http://purl.org/dc/dcmitype/"/>
    <ds:schemaRef ds:uri="71af3243-3dd4-4a8d-8c0d-dd76da1f02a5"/>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EDB5DD7-8DCC-4069-9EB3-5D09818665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E15EA0-2F38-456B-B156-038699A5D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Bright business presentation</Template>
  <TotalTime>1152</TotalTime>
  <Words>1655</Words>
  <Application>Microsoft Office PowerPoint</Application>
  <PresentationFormat>Widescreen</PresentationFormat>
  <Paragraphs>161</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Calibri</vt:lpstr>
      <vt:lpstr>Candara</vt:lpstr>
      <vt:lpstr>Corbel</vt:lpstr>
      <vt:lpstr>Roboto</vt:lpstr>
      <vt:lpstr>Times New Roman</vt:lpstr>
      <vt:lpstr>Office Theme</vt:lpstr>
      <vt:lpstr>Accessibilities</vt:lpstr>
      <vt:lpstr>About Us</vt:lpstr>
      <vt:lpstr>Committee work </vt:lpstr>
      <vt:lpstr>Committee work</vt:lpstr>
      <vt:lpstr>Committee work</vt:lpstr>
      <vt:lpstr>Committee work</vt:lpstr>
      <vt:lpstr>Our Promise</vt:lpstr>
      <vt:lpstr>Accessibilities of Alcoholics Anonymous </vt:lpstr>
      <vt:lpstr>Accessibilities of Alcoholics Anonymous</vt:lpstr>
      <vt:lpstr>Accessibilities of Alcoholics Anonymous (Continued)</vt:lpstr>
      <vt:lpstr>Accessibilities of Alcoholics Anonymous (Continued)</vt:lpstr>
      <vt:lpstr>Initiatives 2022</vt:lpstr>
      <vt:lpstr>GTA Accessibilities Committee Initiatives for 2022</vt:lpstr>
      <vt:lpstr>GTA Accessibilities Committee Initiatives for 2022 (Continued)</vt:lpstr>
      <vt:lpstr>GTA Accessibilities Committee Initiatives for 2022 (Continued)</vt:lpstr>
      <vt:lpstr>Join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dc:title>
  <dc:creator>Stephanie Mears</dc:creator>
  <cp:lastModifiedBy>Greg Rabin</cp:lastModifiedBy>
  <cp:revision>5</cp:revision>
  <dcterms:created xsi:type="dcterms:W3CDTF">2022-05-23T04:24:43Z</dcterms:created>
  <dcterms:modified xsi:type="dcterms:W3CDTF">2022-05-27T17:36:28Z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